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0" r:id="rId3"/>
    <p:sldId id="282" r:id="rId4"/>
    <p:sldId id="257" r:id="rId5"/>
    <p:sldId id="261" r:id="rId6"/>
    <p:sldId id="260" r:id="rId7"/>
    <p:sldId id="262" r:id="rId8"/>
    <p:sldId id="263" r:id="rId9"/>
    <p:sldId id="264" r:id="rId10"/>
    <p:sldId id="265" r:id="rId11"/>
    <p:sldId id="266" r:id="rId12"/>
    <p:sldId id="268" r:id="rId13"/>
    <p:sldId id="269" r:id="rId14"/>
    <p:sldId id="271" r:id="rId15"/>
    <p:sldId id="272" r:id="rId16"/>
    <p:sldId id="273" r:id="rId17"/>
    <p:sldId id="274" r:id="rId18"/>
    <p:sldId id="276" r:id="rId19"/>
    <p:sldId id="277" r:id="rId20"/>
    <p:sldId id="278" r:id="rId21"/>
    <p:sldId id="279" r:id="rId22"/>
    <p:sldId id="280" r:id="rId23"/>
    <p:sldId id="281" r:id="rId24"/>
    <p:sldId id="284" r:id="rId25"/>
    <p:sldId id="286" r:id="rId26"/>
  </p:sldIdLst>
  <p:sldSz cx="9144000" cy="6858000" type="screen4x3"/>
  <p:notesSz cx="6858000" cy="9144000"/>
  <p:defaultText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autoAdjust="0"/>
    <p:restoredTop sz="94656" autoAdjust="0"/>
  </p:normalViewPr>
  <p:slideViewPr>
    <p:cSldViewPr>
      <p:cViewPr varScale="1">
        <p:scale>
          <a:sx n="79" d="100"/>
          <a:sy n="79" d="100"/>
        </p:scale>
        <p:origin x="-254" y="-7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Naslovni diapozitiv">
    <p:bg>
      <p:bgRef idx="1002">
        <a:schemeClr val="bg2"/>
      </p:bgRef>
    </p:bg>
    <p:spTree>
      <p:nvGrpSpPr>
        <p:cNvPr id="1" name=""/>
        <p:cNvGrpSpPr/>
        <p:nvPr/>
      </p:nvGrpSpPr>
      <p:grpSpPr>
        <a:xfrm>
          <a:off x="0" y="0"/>
          <a:ext cx="0" cy="0"/>
          <a:chOff x="0" y="0"/>
          <a:chExt cx="0" cy="0"/>
        </a:xfrm>
      </p:grpSpPr>
      <p:sp>
        <p:nvSpPr>
          <p:cNvPr id="9" name="Pravokotnik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Naslov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sl-SI" smtClean="0"/>
              <a:t>Kliknite, če želite urediti slog naslova matrice</a:t>
            </a:r>
            <a:endParaRPr kumimoji="0" lang="en-US"/>
          </a:p>
        </p:txBody>
      </p:sp>
      <p:sp>
        <p:nvSpPr>
          <p:cNvPr id="3" name="Podnaslov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sl-SI" smtClean="0"/>
              <a:t>Kliknite, če želite urediti slog podnaslova matrice</a:t>
            </a:r>
            <a:endParaRPr kumimoji="0" lang="en-US"/>
          </a:p>
        </p:txBody>
      </p:sp>
      <p:sp>
        <p:nvSpPr>
          <p:cNvPr id="4" name="Ograda datuma 3"/>
          <p:cNvSpPr>
            <a:spLocks noGrp="1"/>
          </p:cNvSpPr>
          <p:nvPr>
            <p:ph type="dt" sz="half" idx="10"/>
          </p:nvPr>
        </p:nvSpPr>
        <p:spPr/>
        <p:txBody>
          <a:bodyPr/>
          <a:lstStyle/>
          <a:p>
            <a:fld id="{D9AFA15E-05A9-4F6F-B05F-B257B4CA211D}" type="datetimeFigureOut">
              <a:rPr lang="sl-SI" smtClean="0"/>
              <a:pPr/>
              <a:t>3.10.2014</a:t>
            </a:fld>
            <a:endParaRPr lang="sl-SI"/>
          </a:p>
        </p:txBody>
      </p:sp>
      <p:sp>
        <p:nvSpPr>
          <p:cNvPr id="5" name="Ograda noge 4"/>
          <p:cNvSpPr>
            <a:spLocks noGrp="1"/>
          </p:cNvSpPr>
          <p:nvPr>
            <p:ph type="ftr" sz="quarter" idx="11"/>
          </p:nvPr>
        </p:nvSpPr>
        <p:spPr/>
        <p:txBody>
          <a:bodyPr/>
          <a:lstStyle/>
          <a:p>
            <a:endParaRPr lang="sl-SI"/>
          </a:p>
        </p:txBody>
      </p:sp>
      <p:sp>
        <p:nvSpPr>
          <p:cNvPr id="6" name="Ograda številke diapozitiva 5"/>
          <p:cNvSpPr>
            <a:spLocks noGrp="1"/>
          </p:cNvSpPr>
          <p:nvPr>
            <p:ph type="sldNum" sz="quarter" idx="12"/>
          </p:nvPr>
        </p:nvSpPr>
        <p:spPr/>
        <p:txBody>
          <a:bodyPr/>
          <a:lstStyle/>
          <a:p>
            <a:fld id="{645986A5-26F2-4489-A74C-45B9C5BF60D5}" type="slidenum">
              <a:rPr lang="sl-SI" smtClean="0"/>
              <a:pPr/>
              <a:t>‹#›</a:t>
            </a:fld>
            <a:endParaRPr lang="sl-SI"/>
          </a:p>
        </p:txBody>
      </p:sp>
      <p:sp>
        <p:nvSpPr>
          <p:cNvPr id="10" name="Pravokotnik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extLst/>
          </a:lstStyle>
          <a:p>
            <a:r>
              <a:rPr kumimoji="0" lang="sl-SI" smtClean="0"/>
              <a:t>Kliknite, če želite urediti slog naslova matrice</a:t>
            </a:r>
            <a:endParaRPr kumimoji="0" lang="en-US"/>
          </a:p>
        </p:txBody>
      </p:sp>
      <p:sp>
        <p:nvSpPr>
          <p:cNvPr id="3" name="Ograda navpičnega besedila 2"/>
          <p:cNvSpPr>
            <a:spLocks noGrp="1"/>
          </p:cNvSpPr>
          <p:nvPr>
            <p:ph type="body" orient="vert" idx="1"/>
          </p:nvPr>
        </p:nvSpPr>
        <p:spPr/>
        <p:txBody>
          <a:bodyPr vert="eaVert"/>
          <a:lstStyle>
            <a:extLst/>
          </a:lstStyle>
          <a:p>
            <a:pPr lvl="0" eaLnBrk="1" latinLnBrk="0" hangingPunct="1"/>
            <a:r>
              <a:rPr lang="sl-SI" smtClean="0"/>
              <a:t>Kliknite, če želite urediti sloge besedila matrice</a:t>
            </a:r>
          </a:p>
          <a:p>
            <a:pPr lvl="1" eaLnBrk="1" latinLnBrk="0" hangingPunct="1"/>
            <a:r>
              <a:rPr lang="sl-SI" smtClean="0"/>
              <a:t>Druga raven</a:t>
            </a:r>
          </a:p>
          <a:p>
            <a:pPr lvl="2" eaLnBrk="1" latinLnBrk="0" hangingPunct="1"/>
            <a:r>
              <a:rPr lang="sl-SI" smtClean="0"/>
              <a:t>Tretja raven</a:t>
            </a:r>
          </a:p>
          <a:p>
            <a:pPr lvl="3" eaLnBrk="1" latinLnBrk="0" hangingPunct="1"/>
            <a:r>
              <a:rPr lang="sl-SI" smtClean="0"/>
              <a:t>Četrta raven</a:t>
            </a:r>
          </a:p>
          <a:p>
            <a:pPr lvl="4" eaLnBrk="1" latinLnBrk="0" hangingPunct="1"/>
            <a:r>
              <a:rPr lang="sl-SI" smtClean="0"/>
              <a:t>Peta raven</a:t>
            </a:r>
            <a:endParaRPr kumimoji="0" lang="en-US"/>
          </a:p>
        </p:txBody>
      </p:sp>
      <p:sp>
        <p:nvSpPr>
          <p:cNvPr id="4" name="Ograda datuma 3"/>
          <p:cNvSpPr>
            <a:spLocks noGrp="1"/>
          </p:cNvSpPr>
          <p:nvPr>
            <p:ph type="dt" sz="half" idx="10"/>
          </p:nvPr>
        </p:nvSpPr>
        <p:spPr/>
        <p:txBody>
          <a:bodyPr/>
          <a:lstStyle/>
          <a:p>
            <a:fld id="{D9AFA15E-05A9-4F6F-B05F-B257B4CA211D}" type="datetimeFigureOut">
              <a:rPr lang="sl-SI" smtClean="0"/>
              <a:pPr/>
              <a:t>3.10.2014</a:t>
            </a:fld>
            <a:endParaRPr lang="sl-SI"/>
          </a:p>
        </p:txBody>
      </p:sp>
      <p:sp>
        <p:nvSpPr>
          <p:cNvPr id="5" name="Ograda noge 4"/>
          <p:cNvSpPr>
            <a:spLocks noGrp="1"/>
          </p:cNvSpPr>
          <p:nvPr>
            <p:ph type="ftr" sz="quarter" idx="11"/>
          </p:nvPr>
        </p:nvSpPr>
        <p:spPr/>
        <p:txBody>
          <a:bodyPr/>
          <a:lstStyle/>
          <a:p>
            <a:endParaRPr lang="sl-SI"/>
          </a:p>
        </p:txBody>
      </p:sp>
      <p:sp>
        <p:nvSpPr>
          <p:cNvPr id="6" name="Ograda številke diapozitiva 5"/>
          <p:cNvSpPr>
            <a:spLocks noGrp="1"/>
          </p:cNvSpPr>
          <p:nvPr>
            <p:ph type="sldNum" sz="quarter" idx="12"/>
          </p:nvPr>
        </p:nvSpPr>
        <p:spPr/>
        <p:txBody>
          <a:bodyPr/>
          <a:lstStyle/>
          <a:p>
            <a:fld id="{645986A5-26F2-4489-A74C-45B9C5BF60D5}" type="slidenum">
              <a:rPr lang="sl-SI" smtClean="0"/>
              <a:pPr/>
              <a:t>‹#›</a:t>
            </a:fld>
            <a:endParaRPr lang="sl-SI"/>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Navpični naslov in besedilo">
    <p:spTree>
      <p:nvGrpSpPr>
        <p:cNvPr id="1" name=""/>
        <p:cNvGrpSpPr/>
        <p:nvPr/>
      </p:nvGrpSpPr>
      <p:grpSpPr>
        <a:xfrm>
          <a:off x="0" y="0"/>
          <a:ext cx="0" cy="0"/>
          <a:chOff x="0" y="0"/>
          <a:chExt cx="0" cy="0"/>
        </a:xfrm>
      </p:grpSpPr>
      <p:sp>
        <p:nvSpPr>
          <p:cNvPr id="9" name="Pravokotnik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Pravokotnik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Navpični naslov 1"/>
          <p:cNvSpPr>
            <a:spLocks noGrp="1"/>
          </p:cNvSpPr>
          <p:nvPr>
            <p:ph type="title" orient="vert"/>
          </p:nvPr>
        </p:nvSpPr>
        <p:spPr>
          <a:xfrm>
            <a:off x="6781800" y="274640"/>
            <a:ext cx="1905000" cy="5851525"/>
          </a:xfrm>
        </p:spPr>
        <p:txBody>
          <a:bodyPr vert="eaVert"/>
          <a:lstStyle>
            <a:extLst/>
          </a:lstStyle>
          <a:p>
            <a:r>
              <a:rPr kumimoji="0" lang="sl-SI" smtClean="0"/>
              <a:t>Kliknite, če želite urediti slog naslova matrice</a:t>
            </a:r>
            <a:endParaRPr kumimoji="0" lang="en-US"/>
          </a:p>
        </p:txBody>
      </p:sp>
      <p:sp>
        <p:nvSpPr>
          <p:cNvPr id="3" name="Ograda navpičnega besedila 2"/>
          <p:cNvSpPr>
            <a:spLocks noGrp="1"/>
          </p:cNvSpPr>
          <p:nvPr>
            <p:ph type="body" orient="vert" idx="1"/>
          </p:nvPr>
        </p:nvSpPr>
        <p:spPr>
          <a:xfrm>
            <a:off x="457200" y="304800"/>
            <a:ext cx="6019800" cy="5851525"/>
          </a:xfrm>
        </p:spPr>
        <p:txBody>
          <a:bodyPr vert="eaVert"/>
          <a:lstStyle>
            <a:extLst/>
          </a:lstStyle>
          <a:p>
            <a:pPr lvl="0" eaLnBrk="1" latinLnBrk="0" hangingPunct="1"/>
            <a:r>
              <a:rPr lang="sl-SI" smtClean="0"/>
              <a:t>Kliknite, če želite urediti sloge besedila matrice</a:t>
            </a:r>
          </a:p>
          <a:p>
            <a:pPr lvl="1" eaLnBrk="1" latinLnBrk="0" hangingPunct="1"/>
            <a:r>
              <a:rPr lang="sl-SI" smtClean="0"/>
              <a:t>Druga raven</a:t>
            </a:r>
          </a:p>
          <a:p>
            <a:pPr lvl="2" eaLnBrk="1" latinLnBrk="0" hangingPunct="1"/>
            <a:r>
              <a:rPr lang="sl-SI" smtClean="0"/>
              <a:t>Tretja raven</a:t>
            </a:r>
          </a:p>
          <a:p>
            <a:pPr lvl="3" eaLnBrk="1" latinLnBrk="0" hangingPunct="1"/>
            <a:r>
              <a:rPr lang="sl-SI" smtClean="0"/>
              <a:t>Četrta raven</a:t>
            </a:r>
          </a:p>
          <a:p>
            <a:pPr lvl="4" eaLnBrk="1" latinLnBrk="0" hangingPunct="1"/>
            <a:r>
              <a:rPr lang="sl-SI" smtClean="0"/>
              <a:t>Peta raven</a:t>
            </a:r>
            <a:endParaRPr kumimoji="0" lang="en-US"/>
          </a:p>
        </p:txBody>
      </p:sp>
      <p:sp>
        <p:nvSpPr>
          <p:cNvPr id="4" name="Ograda datuma 3"/>
          <p:cNvSpPr>
            <a:spLocks noGrp="1"/>
          </p:cNvSpPr>
          <p:nvPr>
            <p:ph type="dt" sz="half" idx="10"/>
          </p:nvPr>
        </p:nvSpPr>
        <p:spPr/>
        <p:txBody>
          <a:bodyPr/>
          <a:lstStyle/>
          <a:p>
            <a:fld id="{D9AFA15E-05A9-4F6F-B05F-B257B4CA211D}" type="datetimeFigureOut">
              <a:rPr lang="sl-SI" smtClean="0"/>
              <a:pPr/>
              <a:t>3.10.2014</a:t>
            </a:fld>
            <a:endParaRPr lang="sl-SI"/>
          </a:p>
        </p:txBody>
      </p:sp>
      <p:sp>
        <p:nvSpPr>
          <p:cNvPr id="5" name="Ograda noge 4"/>
          <p:cNvSpPr>
            <a:spLocks noGrp="1"/>
          </p:cNvSpPr>
          <p:nvPr>
            <p:ph type="ftr" sz="quarter" idx="11"/>
          </p:nvPr>
        </p:nvSpPr>
        <p:spPr>
          <a:xfrm>
            <a:off x="2640597" y="6377459"/>
            <a:ext cx="3836404" cy="365125"/>
          </a:xfrm>
        </p:spPr>
        <p:txBody>
          <a:bodyPr/>
          <a:lstStyle/>
          <a:p>
            <a:endParaRPr lang="sl-SI"/>
          </a:p>
        </p:txBody>
      </p:sp>
      <p:sp>
        <p:nvSpPr>
          <p:cNvPr id="6" name="Ograda številke diapozitiva 5"/>
          <p:cNvSpPr>
            <a:spLocks noGrp="1"/>
          </p:cNvSpPr>
          <p:nvPr>
            <p:ph type="sldNum" sz="quarter" idx="12"/>
          </p:nvPr>
        </p:nvSpPr>
        <p:spPr/>
        <p:txBody>
          <a:bodyPr/>
          <a:lstStyle/>
          <a:p>
            <a:fld id="{645986A5-26F2-4489-A74C-45B9C5BF60D5}" type="slidenum">
              <a:rPr lang="sl-SI" smtClean="0"/>
              <a:pPr/>
              <a:t>‹#›</a:t>
            </a:fld>
            <a:endParaRPr lang="sl-SI"/>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Naslov 1"/>
          <p:cNvSpPr>
            <a:spLocks noGrp="1"/>
          </p:cNvSpPr>
          <p:nvPr>
            <p:ph type="title"/>
          </p:nvPr>
        </p:nvSpPr>
        <p:spPr>
          <a:xfrm>
            <a:off x="457200" y="155448"/>
            <a:ext cx="8229600" cy="1252728"/>
          </a:xfrm>
        </p:spPr>
        <p:txBody>
          <a:bodyPr/>
          <a:lstStyle>
            <a:extLst/>
          </a:lstStyle>
          <a:p>
            <a:r>
              <a:rPr kumimoji="0" lang="sl-SI" smtClean="0"/>
              <a:t>Kliknite, če želite urediti slog naslova matrice</a:t>
            </a:r>
            <a:endParaRPr kumimoji="0" lang="en-US"/>
          </a:p>
        </p:txBody>
      </p:sp>
      <p:sp>
        <p:nvSpPr>
          <p:cNvPr id="3" name="Ograda vsebine 2"/>
          <p:cNvSpPr>
            <a:spLocks noGrp="1"/>
          </p:cNvSpPr>
          <p:nvPr>
            <p:ph idx="1"/>
          </p:nvPr>
        </p:nvSpPr>
        <p:spPr/>
        <p:txBody>
          <a:bodyPr/>
          <a:lstStyle>
            <a:extLst/>
          </a:lstStyle>
          <a:p>
            <a:pPr lvl="0" eaLnBrk="1" latinLnBrk="0" hangingPunct="1"/>
            <a:r>
              <a:rPr lang="sl-SI" smtClean="0"/>
              <a:t>Kliknite, če želite urediti sloge besedila matrice</a:t>
            </a:r>
          </a:p>
          <a:p>
            <a:pPr lvl="1" eaLnBrk="1" latinLnBrk="0" hangingPunct="1"/>
            <a:r>
              <a:rPr lang="sl-SI" smtClean="0"/>
              <a:t>Druga raven</a:t>
            </a:r>
          </a:p>
          <a:p>
            <a:pPr lvl="2" eaLnBrk="1" latinLnBrk="0" hangingPunct="1"/>
            <a:r>
              <a:rPr lang="sl-SI" smtClean="0"/>
              <a:t>Tretja raven</a:t>
            </a:r>
          </a:p>
          <a:p>
            <a:pPr lvl="3" eaLnBrk="1" latinLnBrk="0" hangingPunct="1"/>
            <a:r>
              <a:rPr lang="sl-SI" smtClean="0"/>
              <a:t>Četrta raven</a:t>
            </a:r>
          </a:p>
          <a:p>
            <a:pPr lvl="4" eaLnBrk="1" latinLnBrk="0" hangingPunct="1"/>
            <a:r>
              <a:rPr lang="sl-SI" smtClean="0"/>
              <a:t>Peta raven</a:t>
            </a:r>
            <a:endParaRPr kumimoji="0" lang="en-US"/>
          </a:p>
        </p:txBody>
      </p:sp>
      <p:sp>
        <p:nvSpPr>
          <p:cNvPr id="4" name="Ograda datuma 3"/>
          <p:cNvSpPr>
            <a:spLocks noGrp="1"/>
          </p:cNvSpPr>
          <p:nvPr>
            <p:ph type="dt" sz="half" idx="10"/>
          </p:nvPr>
        </p:nvSpPr>
        <p:spPr/>
        <p:txBody>
          <a:bodyPr/>
          <a:lstStyle/>
          <a:p>
            <a:fld id="{D9AFA15E-05A9-4F6F-B05F-B257B4CA211D}" type="datetimeFigureOut">
              <a:rPr lang="sl-SI" smtClean="0"/>
              <a:pPr/>
              <a:t>3.10.2014</a:t>
            </a:fld>
            <a:endParaRPr lang="sl-SI"/>
          </a:p>
        </p:txBody>
      </p:sp>
      <p:sp>
        <p:nvSpPr>
          <p:cNvPr id="5" name="Ograda noge 4"/>
          <p:cNvSpPr>
            <a:spLocks noGrp="1"/>
          </p:cNvSpPr>
          <p:nvPr>
            <p:ph type="ftr" sz="quarter" idx="11"/>
          </p:nvPr>
        </p:nvSpPr>
        <p:spPr/>
        <p:txBody>
          <a:bodyPr/>
          <a:lstStyle/>
          <a:p>
            <a:endParaRPr lang="sl-SI"/>
          </a:p>
        </p:txBody>
      </p:sp>
      <p:sp>
        <p:nvSpPr>
          <p:cNvPr id="6" name="Ograda številke diapozitiva 5"/>
          <p:cNvSpPr>
            <a:spLocks noGrp="1"/>
          </p:cNvSpPr>
          <p:nvPr>
            <p:ph type="sldNum" sz="quarter" idx="12"/>
          </p:nvPr>
        </p:nvSpPr>
        <p:spPr/>
        <p:txBody>
          <a:bodyPr/>
          <a:lstStyle/>
          <a:p>
            <a:fld id="{645986A5-26F2-4489-A74C-45B9C5BF60D5}" type="slidenum">
              <a:rPr lang="sl-SI" smtClean="0"/>
              <a:pPr/>
              <a:t>‹#›</a:t>
            </a:fld>
            <a:endParaRPr lang="sl-SI"/>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Glava odseka">
    <p:bg>
      <p:bgRef idx="1002">
        <a:schemeClr val="bg2"/>
      </p:bgRef>
    </p:bg>
    <p:spTree>
      <p:nvGrpSpPr>
        <p:cNvPr id="1" name=""/>
        <p:cNvGrpSpPr/>
        <p:nvPr/>
      </p:nvGrpSpPr>
      <p:grpSpPr>
        <a:xfrm>
          <a:off x="0" y="0"/>
          <a:ext cx="0" cy="0"/>
          <a:chOff x="0" y="0"/>
          <a:chExt cx="0" cy="0"/>
        </a:xfrm>
      </p:grpSpPr>
      <p:sp>
        <p:nvSpPr>
          <p:cNvPr id="9" name="Pravokotnik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Pravokotnik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Naslov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sl-SI" smtClean="0"/>
              <a:t>Kliknite, če želite urediti slog naslova matrice</a:t>
            </a:r>
            <a:endParaRPr kumimoji="0" lang="en-US"/>
          </a:p>
        </p:txBody>
      </p:sp>
      <p:sp>
        <p:nvSpPr>
          <p:cNvPr id="3" name="Ograda besedila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sl-SI" smtClean="0"/>
              <a:t>Kliknite, če želite urediti sloge besedila matrice</a:t>
            </a:r>
          </a:p>
        </p:txBody>
      </p:sp>
      <p:sp>
        <p:nvSpPr>
          <p:cNvPr id="4" name="Ograda datuma 3"/>
          <p:cNvSpPr>
            <a:spLocks noGrp="1"/>
          </p:cNvSpPr>
          <p:nvPr>
            <p:ph type="dt" sz="half" idx="10"/>
          </p:nvPr>
        </p:nvSpPr>
        <p:spPr/>
        <p:txBody>
          <a:bodyPr/>
          <a:lstStyle/>
          <a:p>
            <a:fld id="{D9AFA15E-05A9-4F6F-B05F-B257B4CA211D}" type="datetimeFigureOut">
              <a:rPr lang="sl-SI" smtClean="0"/>
              <a:pPr/>
              <a:t>3.10.2014</a:t>
            </a:fld>
            <a:endParaRPr lang="sl-SI"/>
          </a:p>
        </p:txBody>
      </p:sp>
      <p:sp>
        <p:nvSpPr>
          <p:cNvPr id="5" name="Ograda noge 4"/>
          <p:cNvSpPr>
            <a:spLocks noGrp="1"/>
          </p:cNvSpPr>
          <p:nvPr>
            <p:ph type="ftr" sz="quarter" idx="11"/>
          </p:nvPr>
        </p:nvSpPr>
        <p:spPr/>
        <p:txBody>
          <a:bodyPr/>
          <a:lstStyle/>
          <a:p>
            <a:endParaRPr lang="sl-SI"/>
          </a:p>
        </p:txBody>
      </p:sp>
      <p:sp>
        <p:nvSpPr>
          <p:cNvPr id="6" name="Ograda številke diapozitiva 5"/>
          <p:cNvSpPr>
            <a:spLocks noGrp="1"/>
          </p:cNvSpPr>
          <p:nvPr>
            <p:ph type="sldNum" sz="quarter" idx="12"/>
          </p:nvPr>
        </p:nvSpPr>
        <p:spPr/>
        <p:txBody>
          <a:bodyPr/>
          <a:lstStyle/>
          <a:p>
            <a:fld id="{645986A5-26F2-4489-A74C-45B9C5BF60D5}" type="slidenum">
              <a:rPr lang="sl-SI" smtClean="0"/>
              <a:pPr/>
              <a:t>‹#›</a:t>
            </a:fld>
            <a:endParaRPr lang="sl-SI"/>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extLst/>
          </a:lstStyle>
          <a:p>
            <a:r>
              <a:rPr kumimoji="0" lang="sl-SI" smtClean="0"/>
              <a:t>Kliknite, če želite urediti slog naslova matrice</a:t>
            </a:r>
            <a:endParaRPr kumimoji="0" lang="en-US"/>
          </a:p>
        </p:txBody>
      </p:sp>
      <p:sp>
        <p:nvSpPr>
          <p:cNvPr id="3" name="Ograda vsebine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sl-SI" smtClean="0"/>
              <a:t>Kliknite, če želite urediti sloge besedila matrice</a:t>
            </a:r>
          </a:p>
          <a:p>
            <a:pPr lvl="1" eaLnBrk="1" latinLnBrk="0" hangingPunct="1"/>
            <a:r>
              <a:rPr lang="sl-SI" smtClean="0"/>
              <a:t>Druga raven</a:t>
            </a:r>
          </a:p>
          <a:p>
            <a:pPr lvl="2" eaLnBrk="1" latinLnBrk="0" hangingPunct="1"/>
            <a:r>
              <a:rPr lang="sl-SI" smtClean="0"/>
              <a:t>Tretja raven</a:t>
            </a:r>
          </a:p>
          <a:p>
            <a:pPr lvl="3" eaLnBrk="1" latinLnBrk="0" hangingPunct="1"/>
            <a:r>
              <a:rPr lang="sl-SI" smtClean="0"/>
              <a:t>Četrta raven</a:t>
            </a:r>
          </a:p>
          <a:p>
            <a:pPr lvl="4" eaLnBrk="1" latinLnBrk="0" hangingPunct="1"/>
            <a:r>
              <a:rPr lang="sl-SI" smtClean="0"/>
              <a:t>Peta raven</a:t>
            </a:r>
            <a:endParaRPr kumimoji="0" lang="en-US"/>
          </a:p>
        </p:txBody>
      </p:sp>
      <p:sp>
        <p:nvSpPr>
          <p:cNvPr id="4" name="Ograda vsebine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sl-SI" smtClean="0"/>
              <a:t>Kliknite, če želite urediti sloge besedila matrice</a:t>
            </a:r>
          </a:p>
          <a:p>
            <a:pPr lvl="1" eaLnBrk="1" latinLnBrk="0" hangingPunct="1"/>
            <a:r>
              <a:rPr lang="sl-SI" smtClean="0"/>
              <a:t>Druga raven</a:t>
            </a:r>
          </a:p>
          <a:p>
            <a:pPr lvl="2" eaLnBrk="1" latinLnBrk="0" hangingPunct="1"/>
            <a:r>
              <a:rPr lang="sl-SI" smtClean="0"/>
              <a:t>Tretja raven</a:t>
            </a:r>
          </a:p>
          <a:p>
            <a:pPr lvl="3" eaLnBrk="1" latinLnBrk="0" hangingPunct="1"/>
            <a:r>
              <a:rPr lang="sl-SI" smtClean="0"/>
              <a:t>Četrta raven</a:t>
            </a:r>
          </a:p>
          <a:p>
            <a:pPr lvl="4" eaLnBrk="1" latinLnBrk="0" hangingPunct="1"/>
            <a:r>
              <a:rPr lang="sl-SI" smtClean="0"/>
              <a:t>Peta raven</a:t>
            </a:r>
            <a:endParaRPr kumimoji="0" lang="en-US"/>
          </a:p>
        </p:txBody>
      </p:sp>
      <p:sp>
        <p:nvSpPr>
          <p:cNvPr id="5" name="Ograda datuma 4"/>
          <p:cNvSpPr>
            <a:spLocks noGrp="1"/>
          </p:cNvSpPr>
          <p:nvPr>
            <p:ph type="dt" sz="half" idx="10"/>
          </p:nvPr>
        </p:nvSpPr>
        <p:spPr/>
        <p:txBody>
          <a:bodyPr/>
          <a:lstStyle/>
          <a:p>
            <a:fld id="{D9AFA15E-05A9-4F6F-B05F-B257B4CA211D}" type="datetimeFigureOut">
              <a:rPr lang="sl-SI" smtClean="0"/>
              <a:pPr/>
              <a:t>3.10.2014</a:t>
            </a:fld>
            <a:endParaRPr lang="sl-SI"/>
          </a:p>
        </p:txBody>
      </p:sp>
      <p:sp>
        <p:nvSpPr>
          <p:cNvPr id="6" name="Ograda noge 5"/>
          <p:cNvSpPr>
            <a:spLocks noGrp="1"/>
          </p:cNvSpPr>
          <p:nvPr>
            <p:ph type="ftr" sz="quarter" idx="11"/>
          </p:nvPr>
        </p:nvSpPr>
        <p:spPr/>
        <p:txBody>
          <a:bodyPr/>
          <a:lstStyle/>
          <a:p>
            <a:endParaRPr lang="sl-SI"/>
          </a:p>
        </p:txBody>
      </p:sp>
      <p:sp>
        <p:nvSpPr>
          <p:cNvPr id="7" name="Ograda številke diapozitiva 6"/>
          <p:cNvSpPr>
            <a:spLocks noGrp="1"/>
          </p:cNvSpPr>
          <p:nvPr>
            <p:ph type="sldNum" sz="quarter" idx="12"/>
          </p:nvPr>
        </p:nvSpPr>
        <p:spPr/>
        <p:txBody>
          <a:bodyPr/>
          <a:lstStyle/>
          <a:p>
            <a:fld id="{645986A5-26F2-4489-A74C-45B9C5BF60D5}" type="slidenum">
              <a:rPr lang="sl-SI" smtClean="0"/>
              <a:pPr/>
              <a:t>‹#›</a:t>
            </a:fld>
            <a:endParaRPr lang="sl-SI"/>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lvl1pPr>
              <a:defRPr/>
            </a:lvl1pPr>
            <a:extLst/>
          </a:lstStyle>
          <a:p>
            <a:r>
              <a:rPr kumimoji="0" lang="sl-SI" smtClean="0"/>
              <a:t>Kliknite, če želite urediti slog naslova matrice</a:t>
            </a:r>
            <a:endParaRPr kumimoji="0" lang="en-US"/>
          </a:p>
        </p:txBody>
      </p:sp>
      <p:sp>
        <p:nvSpPr>
          <p:cNvPr id="3" name="Ograda besedila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sl-SI" smtClean="0"/>
              <a:t>Kliknite, če želite urediti sloge besedila matrice</a:t>
            </a:r>
          </a:p>
        </p:txBody>
      </p:sp>
      <p:sp>
        <p:nvSpPr>
          <p:cNvPr id="4" name="Ograda vsebine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sl-SI" smtClean="0"/>
              <a:t>Kliknite, če želite urediti sloge besedila matrice</a:t>
            </a:r>
          </a:p>
          <a:p>
            <a:pPr lvl="1" eaLnBrk="1" latinLnBrk="0" hangingPunct="1"/>
            <a:r>
              <a:rPr lang="sl-SI" smtClean="0"/>
              <a:t>Druga raven</a:t>
            </a:r>
          </a:p>
          <a:p>
            <a:pPr lvl="2" eaLnBrk="1" latinLnBrk="0" hangingPunct="1"/>
            <a:r>
              <a:rPr lang="sl-SI" smtClean="0"/>
              <a:t>Tretja raven</a:t>
            </a:r>
          </a:p>
          <a:p>
            <a:pPr lvl="3" eaLnBrk="1" latinLnBrk="0" hangingPunct="1"/>
            <a:r>
              <a:rPr lang="sl-SI" smtClean="0"/>
              <a:t>Četrta raven</a:t>
            </a:r>
          </a:p>
          <a:p>
            <a:pPr lvl="4" eaLnBrk="1" latinLnBrk="0" hangingPunct="1"/>
            <a:r>
              <a:rPr lang="sl-SI" smtClean="0"/>
              <a:t>Peta raven</a:t>
            </a:r>
            <a:endParaRPr kumimoji="0" lang="en-US"/>
          </a:p>
        </p:txBody>
      </p:sp>
      <p:sp>
        <p:nvSpPr>
          <p:cNvPr id="5" name="Ograda besedila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sl-SI" smtClean="0"/>
              <a:t>Kliknite, če želite urediti sloge besedila matrice</a:t>
            </a:r>
          </a:p>
        </p:txBody>
      </p:sp>
      <p:sp>
        <p:nvSpPr>
          <p:cNvPr id="6" name="Ograda vsebine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sl-SI" smtClean="0"/>
              <a:t>Kliknite, če želite urediti sloge besedila matrice</a:t>
            </a:r>
          </a:p>
          <a:p>
            <a:pPr lvl="1" eaLnBrk="1" latinLnBrk="0" hangingPunct="1"/>
            <a:r>
              <a:rPr lang="sl-SI" smtClean="0"/>
              <a:t>Druga raven</a:t>
            </a:r>
          </a:p>
          <a:p>
            <a:pPr lvl="2" eaLnBrk="1" latinLnBrk="0" hangingPunct="1"/>
            <a:r>
              <a:rPr lang="sl-SI" smtClean="0"/>
              <a:t>Tretja raven</a:t>
            </a:r>
          </a:p>
          <a:p>
            <a:pPr lvl="3" eaLnBrk="1" latinLnBrk="0" hangingPunct="1"/>
            <a:r>
              <a:rPr lang="sl-SI" smtClean="0"/>
              <a:t>Četrta raven</a:t>
            </a:r>
          </a:p>
          <a:p>
            <a:pPr lvl="4" eaLnBrk="1" latinLnBrk="0" hangingPunct="1"/>
            <a:r>
              <a:rPr lang="sl-SI" smtClean="0"/>
              <a:t>Peta raven</a:t>
            </a:r>
            <a:endParaRPr kumimoji="0" lang="en-US"/>
          </a:p>
        </p:txBody>
      </p:sp>
      <p:sp>
        <p:nvSpPr>
          <p:cNvPr id="7" name="Ograda datuma 6"/>
          <p:cNvSpPr>
            <a:spLocks noGrp="1"/>
          </p:cNvSpPr>
          <p:nvPr>
            <p:ph type="dt" sz="half" idx="10"/>
          </p:nvPr>
        </p:nvSpPr>
        <p:spPr/>
        <p:txBody>
          <a:bodyPr/>
          <a:lstStyle/>
          <a:p>
            <a:fld id="{D9AFA15E-05A9-4F6F-B05F-B257B4CA211D}" type="datetimeFigureOut">
              <a:rPr lang="sl-SI" smtClean="0"/>
              <a:pPr/>
              <a:t>3.10.2014</a:t>
            </a:fld>
            <a:endParaRPr lang="sl-SI"/>
          </a:p>
        </p:txBody>
      </p:sp>
      <p:sp>
        <p:nvSpPr>
          <p:cNvPr id="8" name="Ograda noge 7"/>
          <p:cNvSpPr>
            <a:spLocks noGrp="1"/>
          </p:cNvSpPr>
          <p:nvPr>
            <p:ph type="ftr" sz="quarter" idx="11"/>
          </p:nvPr>
        </p:nvSpPr>
        <p:spPr/>
        <p:txBody>
          <a:bodyPr/>
          <a:lstStyle/>
          <a:p>
            <a:endParaRPr lang="sl-SI"/>
          </a:p>
        </p:txBody>
      </p:sp>
      <p:sp>
        <p:nvSpPr>
          <p:cNvPr id="9" name="Ograda številke diapozitiva 8"/>
          <p:cNvSpPr>
            <a:spLocks noGrp="1"/>
          </p:cNvSpPr>
          <p:nvPr>
            <p:ph type="sldNum" sz="quarter" idx="12"/>
          </p:nvPr>
        </p:nvSpPr>
        <p:spPr/>
        <p:txBody>
          <a:bodyPr/>
          <a:lstStyle/>
          <a:p>
            <a:fld id="{645986A5-26F2-4489-A74C-45B9C5BF60D5}" type="slidenum">
              <a:rPr lang="sl-SI" smtClean="0"/>
              <a:pPr/>
              <a:t>‹#›</a:t>
            </a:fld>
            <a:endParaRPr lang="sl-SI"/>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extLst/>
          </a:lstStyle>
          <a:p>
            <a:r>
              <a:rPr kumimoji="0" lang="sl-SI" smtClean="0"/>
              <a:t>Kliknite, če želite urediti slog naslova matrice</a:t>
            </a:r>
            <a:endParaRPr kumimoji="0" lang="en-US"/>
          </a:p>
        </p:txBody>
      </p:sp>
      <p:sp>
        <p:nvSpPr>
          <p:cNvPr id="3" name="Ograda datuma 2"/>
          <p:cNvSpPr>
            <a:spLocks noGrp="1"/>
          </p:cNvSpPr>
          <p:nvPr>
            <p:ph type="dt" sz="half" idx="10"/>
          </p:nvPr>
        </p:nvSpPr>
        <p:spPr/>
        <p:txBody>
          <a:bodyPr/>
          <a:lstStyle/>
          <a:p>
            <a:fld id="{D9AFA15E-05A9-4F6F-B05F-B257B4CA211D}" type="datetimeFigureOut">
              <a:rPr lang="sl-SI" smtClean="0"/>
              <a:pPr/>
              <a:t>3.10.2014</a:t>
            </a:fld>
            <a:endParaRPr lang="sl-SI"/>
          </a:p>
        </p:txBody>
      </p:sp>
      <p:sp>
        <p:nvSpPr>
          <p:cNvPr id="4" name="Ograda noge 3"/>
          <p:cNvSpPr>
            <a:spLocks noGrp="1"/>
          </p:cNvSpPr>
          <p:nvPr>
            <p:ph type="ftr" sz="quarter" idx="11"/>
          </p:nvPr>
        </p:nvSpPr>
        <p:spPr/>
        <p:txBody>
          <a:bodyPr/>
          <a:lstStyle/>
          <a:p>
            <a:endParaRPr lang="sl-SI"/>
          </a:p>
        </p:txBody>
      </p:sp>
      <p:sp>
        <p:nvSpPr>
          <p:cNvPr id="5" name="Ograda številke diapozitiva 4"/>
          <p:cNvSpPr>
            <a:spLocks noGrp="1"/>
          </p:cNvSpPr>
          <p:nvPr>
            <p:ph type="sldNum" sz="quarter" idx="12"/>
          </p:nvPr>
        </p:nvSpPr>
        <p:spPr/>
        <p:txBody>
          <a:bodyPr/>
          <a:lstStyle/>
          <a:p>
            <a:fld id="{645986A5-26F2-4489-A74C-45B9C5BF60D5}" type="slidenum">
              <a:rPr lang="sl-SI" smtClean="0"/>
              <a:pPr/>
              <a:t>‹#›</a:t>
            </a:fld>
            <a:endParaRPr lang="sl-SI"/>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azen">
    <p:spTree>
      <p:nvGrpSpPr>
        <p:cNvPr id="1" name=""/>
        <p:cNvGrpSpPr/>
        <p:nvPr/>
      </p:nvGrpSpPr>
      <p:grpSpPr>
        <a:xfrm>
          <a:off x="0" y="0"/>
          <a:ext cx="0" cy="0"/>
          <a:chOff x="0" y="0"/>
          <a:chExt cx="0" cy="0"/>
        </a:xfrm>
      </p:grpSpPr>
      <p:sp>
        <p:nvSpPr>
          <p:cNvPr id="2" name="Ograda datuma 1"/>
          <p:cNvSpPr>
            <a:spLocks noGrp="1"/>
          </p:cNvSpPr>
          <p:nvPr>
            <p:ph type="dt" sz="half" idx="10"/>
          </p:nvPr>
        </p:nvSpPr>
        <p:spPr/>
        <p:txBody>
          <a:bodyPr/>
          <a:lstStyle/>
          <a:p>
            <a:fld id="{D9AFA15E-05A9-4F6F-B05F-B257B4CA211D}" type="datetimeFigureOut">
              <a:rPr lang="sl-SI" smtClean="0"/>
              <a:pPr/>
              <a:t>3.10.2014</a:t>
            </a:fld>
            <a:endParaRPr lang="sl-SI"/>
          </a:p>
        </p:txBody>
      </p:sp>
      <p:sp>
        <p:nvSpPr>
          <p:cNvPr id="3" name="Ograda noge 2"/>
          <p:cNvSpPr>
            <a:spLocks noGrp="1"/>
          </p:cNvSpPr>
          <p:nvPr>
            <p:ph type="ftr" sz="quarter" idx="11"/>
          </p:nvPr>
        </p:nvSpPr>
        <p:spPr/>
        <p:txBody>
          <a:bodyPr/>
          <a:lstStyle/>
          <a:p>
            <a:endParaRPr lang="sl-SI"/>
          </a:p>
        </p:txBody>
      </p:sp>
      <p:sp>
        <p:nvSpPr>
          <p:cNvPr id="4" name="Ograda številke diapozitiva 3"/>
          <p:cNvSpPr>
            <a:spLocks noGrp="1"/>
          </p:cNvSpPr>
          <p:nvPr>
            <p:ph type="sldNum" sz="quarter" idx="12"/>
          </p:nvPr>
        </p:nvSpPr>
        <p:spPr/>
        <p:txBody>
          <a:bodyPr/>
          <a:lstStyle/>
          <a:p>
            <a:fld id="{645986A5-26F2-4489-A74C-45B9C5BF60D5}" type="slidenum">
              <a:rPr lang="sl-SI" smtClean="0"/>
              <a:pPr/>
              <a:t>‹#›</a:t>
            </a:fld>
            <a:endParaRPr lang="sl-SI"/>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1_Naslov in vsebina">
    <p:spTree>
      <p:nvGrpSpPr>
        <p:cNvPr id="1" name=""/>
        <p:cNvGrpSpPr/>
        <p:nvPr/>
      </p:nvGrpSpPr>
      <p:grpSpPr>
        <a:xfrm>
          <a:off x="0" y="0"/>
          <a:ext cx="0" cy="0"/>
          <a:chOff x="0" y="0"/>
          <a:chExt cx="0" cy="0"/>
        </a:xfrm>
      </p:grpSpPr>
      <p:sp>
        <p:nvSpPr>
          <p:cNvPr id="2" name="Naslov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sl-SI" smtClean="0"/>
              <a:t>Kliknite, če želite urediti slog naslova matrice</a:t>
            </a:r>
            <a:endParaRPr kumimoji="0" lang="en-US"/>
          </a:p>
        </p:txBody>
      </p:sp>
      <p:sp>
        <p:nvSpPr>
          <p:cNvPr id="3" name="Ograda vsebine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sl-SI" smtClean="0"/>
              <a:t>Kliknite, če želite urediti sloge besedila matrice</a:t>
            </a:r>
          </a:p>
          <a:p>
            <a:pPr lvl="1" eaLnBrk="1" latinLnBrk="0" hangingPunct="1"/>
            <a:r>
              <a:rPr lang="sl-SI" smtClean="0"/>
              <a:t>Druga raven</a:t>
            </a:r>
          </a:p>
          <a:p>
            <a:pPr lvl="2" eaLnBrk="1" latinLnBrk="0" hangingPunct="1"/>
            <a:r>
              <a:rPr lang="sl-SI" smtClean="0"/>
              <a:t>Tretja raven</a:t>
            </a:r>
          </a:p>
          <a:p>
            <a:pPr lvl="3" eaLnBrk="1" latinLnBrk="0" hangingPunct="1"/>
            <a:r>
              <a:rPr lang="sl-SI" smtClean="0"/>
              <a:t>Četrta raven</a:t>
            </a:r>
          </a:p>
          <a:p>
            <a:pPr lvl="4" eaLnBrk="1" latinLnBrk="0" hangingPunct="1"/>
            <a:r>
              <a:rPr lang="sl-SI" smtClean="0"/>
              <a:t>Peta raven</a:t>
            </a:r>
            <a:endParaRPr kumimoji="0" lang="en-US"/>
          </a:p>
        </p:txBody>
      </p:sp>
      <p:sp>
        <p:nvSpPr>
          <p:cNvPr id="4" name="Ograda besedila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sl-SI" smtClean="0"/>
              <a:t>Kliknite, če želite urediti sloge besedila matrice</a:t>
            </a:r>
          </a:p>
        </p:txBody>
      </p:sp>
      <p:sp>
        <p:nvSpPr>
          <p:cNvPr id="5" name="Ograda datuma 4"/>
          <p:cNvSpPr>
            <a:spLocks noGrp="1"/>
          </p:cNvSpPr>
          <p:nvPr>
            <p:ph type="dt" sz="half" idx="10"/>
          </p:nvPr>
        </p:nvSpPr>
        <p:spPr/>
        <p:txBody>
          <a:bodyPr/>
          <a:lstStyle/>
          <a:p>
            <a:fld id="{D9AFA15E-05A9-4F6F-B05F-B257B4CA211D}" type="datetimeFigureOut">
              <a:rPr lang="sl-SI" smtClean="0"/>
              <a:pPr/>
              <a:t>3.10.2014</a:t>
            </a:fld>
            <a:endParaRPr lang="sl-SI"/>
          </a:p>
        </p:txBody>
      </p:sp>
      <p:sp>
        <p:nvSpPr>
          <p:cNvPr id="6" name="Ograda noge 5"/>
          <p:cNvSpPr>
            <a:spLocks noGrp="1"/>
          </p:cNvSpPr>
          <p:nvPr>
            <p:ph type="ftr" sz="quarter" idx="11"/>
          </p:nvPr>
        </p:nvSpPr>
        <p:spPr/>
        <p:txBody>
          <a:bodyPr/>
          <a:lstStyle/>
          <a:p>
            <a:endParaRPr lang="sl-SI"/>
          </a:p>
        </p:txBody>
      </p:sp>
      <p:sp>
        <p:nvSpPr>
          <p:cNvPr id="7" name="Ograda številke diapozitiva 6"/>
          <p:cNvSpPr>
            <a:spLocks noGrp="1"/>
          </p:cNvSpPr>
          <p:nvPr>
            <p:ph type="sldNum" sz="quarter" idx="12"/>
          </p:nvPr>
        </p:nvSpPr>
        <p:spPr/>
        <p:txBody>
          <a:bodyPr/>
          <a:lstStyle/>
          <a:p>
            <a:fld id="{645986A5-26F2-4489-A74C-45B9C5BF60D5}" type="slidenum">
              <a:rPr lang="sl-SI" smtClean="0"/>
              <a:pPr/>
              <a:t>‹#›</a:t>
            </a:fld>
            <a:endParaRPr lang="sl-SI"/>
          </a:p>
        </p:txBody>
      </p:sp>
      <p:sp>
        <p:nvSpPr>
          <p:cNvPr id="12" name="Pravokotnik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Pravokotnik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Naslov in slika">
    <p:bg>
      <p:bgRef idx="1001">
        <a:schemeClr val="bg2"/>
      </p:bgRef>
    </p:bg>
    <p:spTree>
      <p:nvGrpSpPr>
        <p:cNvPr id="1" name=""/>
        <p:cNvGrpSpPr/>
        <p:nvPr/>
      </p:nvGrpSpPr>
      <p:grpSpPr>
        <a:xfrm>
          <a:off x="0" y="0"/>
          <a:ext cx="0" cy="0"/>
          <a:chOff x="0" y="0"/>
          <a:chExt cx="0" cy="0"/>
        </a:xfrm>
      </p:grpSpPr>
      <p:sp>
        <p:nvSpPr>
          <p:cNvPr id="2" name="Naslov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sl-SI" smtClean="0"/>
              <a:t>Kliknite, če želite urediti slog naslova matrice</a:t>
            </a:r>
            <a:endParaRPr kumimoji="0" lang="en-US"/>
          </a:p>
        </p:txBody>
      </p:sp>
      <p:sp>
        <p:nvSpPr>
          <p:cNvPr id="3" name="Ograda slike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sl-SI" smtClean="0"/>
              <a:t>Kliknite ikono, če želite dodati sliko</a:t>
            </a:r>
            <a:endParaRPr kumimoji="0" lang="en-US" dirty="0"/>
          </a:p>
        </p:txBody>
      </p:sp>
      <p:sp>
        <p:nvSpPr>
          <p:cNvPr id="4" name="Ograda besedila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sl-SI" smtClean="0"/>
              <a:t>Kliknite, če želite urediti sloge besedila matrice</a:t>
            </a:r>
          </a:p>
        </p:txBody>
      </p:sp>
      <p:sp>
        <p:nvSpPr>
          <p:cNvPr id="5" name="Ograda datuma 4"/>
          <p:cNvSpPr>
            <a:spLocks noGrp="1"/>
          </p:cNvSpPr>
          <p:nvPr>
            <p:ph type="dt" sz="half" idx="10"/>
          </p:nvPr>
        </p:nvSpPr>
        <p:spPr>
          <a:xfrm>
            <a:off x="164592" y="1170432"/>
            <a:ext cx="2523744" cy="201168"/>
          </a:xfrm>
        </p:spPr>
        <p:txBody>
          <a:bodyPr/>
          <a:lstStyle/>
          <a:p>
            <a:fld id="{D9AFA15E-05A9-4F6F-B05F-B257B4CA211D}" type="datetimeFigureOut">
              <a:rPr lang="sl-SI" smtClean="0"/>
              <a:pPr/>
              <a:t>3.10.2014</a:t>
            </a:fld>
            <a:endParaRPr lang="sl-SI"/>
          </a:p>
        </p:txBody>
      </p:sp>
      <p:sp>
        <p:nvSpPr>
          <p:cNvPr id="11" name="Pravokotnik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Pravokotnik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Ograda noge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sl-SI"/>
          </a:p>
        </p:txBody>
      </p:sp>
      <p:sp>
        <p:nvSpPr>
          <p:cNvPr id="7" name="Ograda številke diapozitiva 6"/>
          <p:cNvSpPr>
            <a:spLocks noGrp="1"/>
          </p:cNvSpPr>
          <p:nvPr>
            <p:ph type="sldNum" sz="quarter" idx="12"/>
          </p:nvPr>
        </p:nvSpPr>
        <p:spPr>
          <a:xfrm>
            <a:off x="8339328" y="1170432"/>
            <a:ext cx="733864" cy="201168"/>
          </a:xfrm>
        </p:spPr>
        <p:txBody>
          <a:bodyPr/>
          <a:lstStyle/>
          <a:p>
            <a:fld id="{645986A5-26F2-4489-A74C-45B9C5BF60D5}" type="slidenum">
              <a:rPr lang="sl-SI" smtClean="0"/>
              <a:pPr/>
              <a:t>‹#›</a:t>
            </a:fld>
            <a:endParaRPr lang="sl-SI"/>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Pravokotnik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Pravokotnik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Ograda naslova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sl-SI" smtClean="0"/>
              <a:t>Kliknite, če želite urediti slog naslova matrice</a:t>
            </a:r>
            <a:endParaRPr kumimoji="0" lang="en-US"/>
          </a:p>
        </p:txBody>
      </p:sp>
      <p:sp>
        <p:nvSpPr>
          <p:cNvPr id="3" name="Ograda besedila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sl-SI" smtClean="0"/>
              <a:t>Kliknite, če želite urediti sloge besedila matrice</a:t>
            </a:r>
          </a:p>
          <a:p>
            <a:pPr lvl="1" eaLnBrk="1" latinLnBrk="0" hangingPunct="1"/>
            <a:r>
              <a:rPr kumimoji="0" lang="sl-SI" smtClean="0"/>
              <a:t>Druga raven</a:t>
            </a:r>
          </a:p>
          <a:p>
            <a:pPr lvl="2" eaLnBrk="1" latinLnBrk="0" hangingPunct="1"/>
            <a:r>
              <a:rPr kumimoji="0" lang="sl-SI" smtClean="0"/>
              <a:t>Tretja raven</a:t>
            </a:r>
          </a:p>
          <a:p>
            <a:pPr lvl="3" eaLnBrk="1" latinLnBrk="0" hangingPunct="1"/>
            <a:r>
              <a:rPr kumimoji="0" lang="sl-SI" smtClean="0"/>
              <a:t>Četrta raven</a:t>
            </a:r>
          </a:p>
          <a:p>
            <a:pPr lvl="4" eaLnBrk="1" latinLnBrk="0" hangingPunct="1"/>
            <a:r>
              <a:rPr kumimoji="0" lang="sl-SI" smtClean="0"/>
              <a:t>Peta raven</a:t>
            </a:r>
            <a:endParaRPr kumimoji="0" lang="en-US"/>
          </a:p>
        </p:txBody>
      </p:sp>
      <p:sp>
        <p:nvSpPr>
          <p:cNvPr id="4" name="Ograda datuma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D9AFA15E-05A9-4F6F-B05F-B257B4CA211D}" type="datetimeFigureOut">
              <a:rPr lang="sl-SI" smtClean="0"/>
              <a:pPr/>
              <a:t>3.10.2014</a:t>
            </a:fld>
            <a:endParaRPr lang="sl-SI"/>
          </a:p>
        </p:txBody>
      </p:sp>
      <p:sp>
        <p:nvSpPr>
          <p:cNvPr id="5" name="Ograda noge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sl-SI"/>
          </a:p>
        </p:txBody>
      </p:sp>
      <p:sp>
        <p:nvSpPr>
          <p:cNvPr id="6" name="Ograda številke diapozitiva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645986A5-26F2-4489-A74C-45B9C5BF60D5}" type="slidenum">
              <a:rPr lang="sl-SI" smtClean="0"/>
              <a:pPr/>
              <a:t>‹#›</a:t>
            </a:fld>
            <a:endParaRPr lang="sl-SI"/>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mailto:frelih@ref.uni-lj.si" TargetMode="External"/><Relationship Id="rId2" Type="http://schemas.openxmlformats.org/officeDocument/2006/relationships/hyperlink" Target="mailto:pungert@gmail.com"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mailto:dina.kavcic@g-glas.si"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Naslov 1"/>
          <p:cNvSpPr>
            <a:spLocks noGrp="1"/>
          </p:cNvSpPr>
          <p:nvPr>
            <p:ph type="ctrTitle"/>
          </p:nvPr>
        </p:nvSpPr>
        <p:spPr>
          <a:xfrm>
            <a:off x="357158" y="1357298"/>
            <a:ext cx="8429684" cy="2143140"/>
          </a:xfrm>
        </p:spPr>
        <p:txBody>
          <a:bodyPr>
            <a:noAutofit/>
          </a:bodyPr>
          <a:lstStyle/>
          <a:p>
            <a:pPr algn="ctr"/>
            <a:r>
              <a:rPr lang="sl-SI" sz="4500" b="1" dirty="0" smtClean="0">
                <a:effectLst>
                  <a:outerShdw blurRad="38100" dist="38100" dir="2700000" algn="tl">
                    <a:srgbClr val="000000">
                      <a:alpha val="43137"/>
                    </a:srgbClr>
                  </a:outerShdw>
                </a:effectLst>
              </a:rPr>
              <a:t>MEDNARODNI FESTIVAL LIKOVNIH UMETNOSTI KRANJ –ZDSLU, 2014</a:t>
            </a:r>
            <a:endParaRPr lang="sl-SI" sz="4500" b="1" dirty="0">
              <a:effectLst>
                <a:outerShdw blurRad="38100" dist="38100" dir="2700000" algn="tl">
                  <a:srgbClr val="000000">
                    <a:alpha val="43137"/>
                  </a:srgbClr>
                </a:outerShdw>
              </a:effectLst>
            </a:endParaRPr>
          </a:p>
        </p:txBody>
      </p:sp>
      <p:sp>
        <p:nvSpPr>
          <p:cNvPr id="3" name="Podnaslov 2"/>
          <p:cNvSpPr>
            <a:spLocks noGrp="1"/>
          </p:cNvSpPr>
          <p:nvPr>
            <p:ph type="subTitle" idx="1"/>
          </p:nvPr>
        </p:nvSpPr>
        <p:spPr>
          <a:xfrm>
            <a:off x="0" y="5715016"/>
            <a:ext cx="9144000" cy="642942"/>
          </a:xfrm>
        </p:spPr>
        <p:txBody>
          <a:bodyPr>
            <a:normAutofit/>
          </a:bodyPr>
          <a:lstStyle/>
          <a:p>
            <a:pPr algn="ctr"/>
            <a:r>
              <a:rPr lang="sl-SI" sz="3500" b="1" dirty="0" smtClean="0">
                <a:solidFill>
                  <a:schemeClr val="tx1"/>
                </a:solidFill>
                <a:effectLst>
                  <a:outerShdw blurRad="38100" dist="38100" dir="2700000" algn="tl">
                    <a:srgbClr val="000000">
                      <a:alpha val="43137"/>
                    </a:srgbClr>
                  </a:outerShdw>
                </a:effectLst>
              </a:rPr>
              <a:t>Tehnika: KOLAŽ IN ASEMBLAŽ</a:t>
            </a:r>
            <a:endParaRPr lang="sl-SI" sz="3500" b="1" dirty="0">
              <a:solidFill>
                <a:schemeClr val="tx1"/>
              </a:solidFill>
              <a:effectLst>
                <a:outerShdw blurRad="38100" dist="38100" dir="2700000" algn="tl">
                  <a:srgbClr val="000000">
                    <a:alpha val="43137"/>
                  </a:srgbClr>
                </a:outerShdw>
              </a:effectLs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42844" y="0"/>
            <a:ext cx="3357586" cy="1408176"/>
          </a:xfrm>
        </p:spPr>
        <p:txBody>
          <a:bodyPr>
            <a:normAutofit/>
          </a:bodyPr>
          <a:lstStyle/>
          <a:p>
            <a:r>
              <a:rPr lang="sl-SI" sz="1400" dirty="0" smtClean="0"/>
              <a:t>LAYERJEVA HIŠA, </a:t>
            </a:r>
            <a:br>
              <a:rPr lang="sl-SI" sz="1400" dirty="0" smtClean="0"/>
            </a:br>
            <a:r>
              <a:rPr lang="sl-SI" sz="1400" dirty="0" smtClean="0"/>
              <a:t>Tomšičeva 32, </a:t>
            </a:r>
            <a:br>
              <a:rPr lang="sl-SI" sz="1400" dirty="0" smtClean="0"/>
            </a:br>
            <a:r>
              <a:rPr lang="sl-SI" sz="1400" dirty="0" smtClean="0"/>
              <a:t>4000 Kranj</a:t>
            </a:r>
            <a:br>
              <a:rPr lang="sl-SI" sz="1400" dirty="0" smtClean="0"/>
            </a:br>
            <a:r>
              <a:rPr lang="sl-SI" sz="1200" dirty="0" smtClean="0"/>
              <a:t/>
            </a:r>
            <a:br>
              <a:rPr lang="sl-SI" sz="1200" dirty="0" smtClean="0"/>
            </a:br>
            <a:r>
              <a:rPr lang="sl-SI" sz="1200" dirty="0" smtClean="0"/>
              <a:t>upravlja  Zavod CARNICA, </a:t>
            </a:r>
            <a:r>
              <a:rPr lang="sl-SI" sz="1200" dirty="0" err="1" smtClean="0"/>
              <a:t>Struževo</a:t>
            </a:r>
            <a:r>
              <a:rPr lang="sl-SI" sz="1200" dirty="0" smtClean="0"/>
              <a:t> 3, 4000 Kranj</a:t>
            </a:r>
            <a:br>
              <a:rPr lang="sl-SI" sz="1200" dirty="0" smtClean="0"/>
            </a:br>
            <a:r>
              <a:rPr lang="sl-SI" sz="1200" dirty="0" smtClean="0"/>
              <a:t>SELMAN /  M: </a:t>
            </a:r>
            <a:r>
              <a:rPr lang="sl-SI" sz="1100" dirty="0" smtClean="0"/>
              <a:t>040 859 421 , ZALA / M: 031 279 331</a:t>
            </a:r>
            <a:endParaRPr lang="sl-SI" sz="1200" dirty="0"/>
          </a:p>
        </p:txBody>
      </p:sp>
      <p:sp>
        <p:nvSpPr>
          <p:cNvPr id="3" name="Ograda vsebine 2"/>
          <p:cNvSpPr>
            <a:spLocks noGrp="1"/>
          </p:cNvSpPr>
          <p:nvPr>
            <p:ph idx="1"/>
          </p:nvPr>
        </p:nvSpPr>
        <p:spPr>
          <a:xfrm>
            <a:off x="457200" y="1500174"/>
            <a:ext cx="8229600" cy="5357827"/>
          </a:xfrm>
        </p:spPr>
        <p:txBody>
          <a:bodyPr>
            <a:normAutofit/>
          </a:bodyPr>
          <a:lstStyle/>
          <a:p>
            <a:pPr algn="ctr"/>
            <a:r>
              <a:rPr lang="sl-SI" sz="3500" b="1" dirty="0" smtClean="0">
                <a:solidFill>
                  <a:schemeClr val="accent1"/>
                </a:solidFill>
              </a:rPr>
              <a:t>4. LAYERJEVA HIŠA – galerija</a:t>
            </a:r>
          </a:p>
          <a:p>
            <a:pPr algn="ctr">
              <a:buNone/>
            </a:pPr>
            <a:r>
              <a:rPr lang="sl-SI" sz="1200" b="1" dirty="0" smtClean="0">
                <a:solidFill>
                  <a:schemeClr val="tx2">
                    <a:lumMod val="75000"/>
                  </a:schemeClr>
                </a:solidFill>
              </a:rPr>
              <a:t>Razstava </a:t>
            </a:r>
            <a:r>
              <a:rPr lang="sl-SI" sz="1200" b="1" dirty="0" err="1" smtClean="0">
                <a:solidFill>
                  <a:schemeClr val="tx2">
                    <a:lumMod val="75000"/>
                  </a:schemeClr>
                </a:solidFill>
              </a:rPr>
              <a:t>asemblažev</a:t>
            </a:r>
            <a:r>
              <a:rPr lang="sl-SI" sz="1200" b="1" dirty="0" smtClean="0">
                <a:solidFill>
                  <a:schemeClr val="tx2">
                    <a:lumMod val="75000"/>
                  </a:schemeClr>
                </a:solidFill>
              </a:rPr>
              <a:t> bo posvečena našemu preminulemu članu VINKU TUŠKU, ki je prispeval velik delež k prepoznavnosti slovenskega  </a:t>
            </a:r>
            <a:r>
              <a:rPr lang="sl-SI" sz="1200" b="1" dirty="0" err="1" smtClean="0">
                <a:solidFill>
                  <a:schemeClr val="tx2">
                    <a:lumMod val="75000"/>
                  </a:schemeClr>
                </a:solidFill>
              </a:rPr>
              <a:t>asemblaža</a:t>
            </a:r>
            <a:r>
              <a:rPr lang="sl-SI" sz="1200" b="1" dirty="0" smtClean="0">
                <a:solidFill>
                  <a:schemeClr val="tx2">
                    <a:lumMod val="75000"/>
                  </a:schemeClr>
                </a:solidFill>
              </a:rPr>
              <a:t>.</a:t>
            </a:r>
          </a:p>
          <a:p>
            <a:pPr algn="ctr">
              <a:buNone/>
            </a:pPr>
            <a:endParaRPr lang="sl-SI" sz="200" b="1" dirty="0" smtClean="0"/>
          </a:p>
          <a:p>
            <a:pPr algn="ctr">
              <a:buNone/>
            </a:pPr>
            <a:r>
              <a:rPr lang="sl-SI" sz="2200" dirty="0" smtClean="0"/>
              <a:t>HOMAGE A </a:t>
            </a:r>
            <a:r>
              <a:rPr lang="sl-SI" sz="2200" b="1" dirty="0" smtClean="0"/>
              <a:t>VINKO TUŠEK</a:t>
            </a:r>
            <a:endParaRPr lang="sl-SI" sz="2200" dirty="0" smtClean="0"/>
          </a:p>
          <a:p>
            <a:pPr>
              <a:buNone/>
            </a:pPr>
            <a:endParaRPr lang="sl-SI" sz="1200" b="1" dirty="0" smtClean="0">
              <a:solidFill>
                <a:schemeClr val="accent1"/>
              </a:solidFill>
            </a:endParaRPr>
          </a:p>
          <a:p>
            <a:pPr algn="ctr"/>
            <a:r>
              <a:rPr lang="sl-SI" sz="3500" b="1" dirty="0" smtClean="0">
                <a:solidFill>
                  <a:schemeClr val="accent1"/>
                </a:solidFill>
              </a:rPr>
              <a:t>5. LAYERJEVA HIŠA – klet</a:t>
            </a:r>
          </a:p>
          <a:p>
            <a:pPr algn="ctr">
              <a:buNone/>
            </a:pPr>
            <a:r>
              <a:rPr lang="sl-SI" sz="1200" b="1" dirty="0" smtClean="0">
                <a:solidFill>
                  <a:schemeClr val="tx2">
                    <a:lumMod val="75000"/>
                  </a:schemeClr>
                </a:solidFill>
              </a:rPr>
              <a:t>ZORAN SRDIĆ JANEŽIČ  se ukvarja z lutkarstvom, kiparstvom, </a:t>
            </a:r>
            <a:r>
              <a:rPr lang="sl-SI" sz="1200" b="1" dirty="0" err="1" smtClean="0">
                <a:solidFill>
                  <a:schemeClr val="tx2">
                    <a:lumMod val="75000"/>
                  </a:schemeClr>
                </a:solidFill>
              </a:rPr>
              <a:t>multimedijo</a:t>
            </a:r>
            <a:r>
              <a:rPr lang="sl-SI" sz="1200" b="1" dirty="0" smtClean="0">
                <a:solidFill>
                  <a:schemeClr val="tx2">
                    <a:lumMod val="75000"/>
                  </a:schemeClr>
                </a:solidFill>
              </a:rPr>
              <a:t> , v tem projektu bo združil izkušnje prostorskega kolaža in tridimenzionalnega </a:t>
            </a:r>
            <a:r>
              <a:rPr lang="sl-SI" sz="1200" b="1" dirty="0" err="1" smtClean="0">
                <a:solidFill>
                  <a:schemeClr val="tx2">
                    <a:lumMod val="75000"/>
                  </a:schemeClr>
                </a:solidFill>
              </a:rPr>
              <a:t>asemblaža</a:t>
            </a:r>
            <a:r>
              <a:rPr lang="sl-SI" sz="1200" b="1" dirty="0" smtClean="0">
                <a:solidFill>
                  <a:schemeClr val="tx2">
                    <a:lumMod val="75000"/>
                  </a:schemeClr>
                </a:solidFill>
              </a:rPr>
              <a:t>.</a:t>
            </a:r>
            <a:endParaRPr lang="sl-SI" sz="1200" dirty="0" smtClean="0">
              <a:solidFill>
                <a:schemeClr val="tx2">
                  <a:lumMod val="75000"/>
                </a:schemeClr>
              </a:solidFill>
            </a:endParaRPr>
          </a:p>
          <a:p>
            <a:pPr algn="ctr">
              <a:buNone/>
            </a:pPr>
            <a:endParaRPr lang="sl-SI" sz="200" b="1" dirty="0" smtClean="0">
              <a:solidFill>
                <a:schemeClr val="accent1"/>
              </a:solidFill>
            </a:endParaRPr>
          </a:p>
          <a:p>
            <a:pPr algn="ctr">
              <a:buNone/>
            </a:pPr>
            <a:r>
              <a:rPr lang="sl-SI" sz="2000" dirty="0" err="1" smtClean="0"/>
              <a:t>asemblažna</a:t>
            </a:r>
            <a:r>
              <a:rPr lang="sl-SI" sz="2000" dirty="0" smtClean="0"/>
              <a:t> inštalacija</a:t>
            </a:r>
          </a:p>
          <a:p>
            <a:pPr algn="ctr">
              <a:buNone/>
            </a:pPr>
            <a:endParaRPr lang="sl-SI" sz="200" dirty="0" smtClean="0"/>
          </a:p>
          <a:p>
            <a:pPr algn="ctr">
              <a:buNone/>
            </a:pPr>
            <a:r>
              <a:rPr lang="sl-SI" sz="2200" b="1" dirty="0" smtClean="0"/>
              <a:t>ZORAN SRDIĆ JANEŽIČ </a:t>
            </a:r>
          </a:p>
          <a:p>
            <a:pPr algn="ctr">
              <a:buNone/>
            </a:pPr>
            <a:r>
              <a:rPr lang="sl-SI" sz="1500" u="sng" dirty="0" smtClean="0"/>
              <a:t>Tekst: MELITA AŽMAN</a:t>
            </a:r>
          </a:p>
          <a:p>
            <a:endParaRPr lang="sl-SI" sz="1200" b="1" dirty="0" smtClean="0">
              <a:solidFill>
                <a:schemeClr val="accent1"/>
              </a:solidFill>
            </a:endParaRPr>
          </a:p>
          <a:p>
            <a:pPr algn="ctr"/>
            <a:r>
              <a:rPr lang="sl-SI" sz="3500" b="1" dirty="0" smtClean="0">
                <a:solidFill>
                  <a:schemeClr val="accent1"/>
                </a:solidFill>
              </a:rPr>
              <a:t>6. LAYERJEVA HIŠA – na vrtu</a:t>
            </a:r>
          </a:p>
          <a:p>
            <a:pPr algn="ctr">
              <a:buNone/>
            </a:pPr>
            <a:r>
              <a:rPr lang="sl-SI" sz="1200" b="1" dirty="0" smtClean="0">
                <a:solidFill>
                  <a:schemeClr val="tx2">
                    <a:lumMod val="75000"/>
                  </a:schemeClr>
                </a:solidFill>
              </a:rPr>
              <a:t>ANDREJA ERŽEN se ukvarja s svetlobnimi objekti. Predstavila nam bo prav za to priložnost izdelane svetlobne </a:t>
            </a:r>
            <a:r>
              <a:rPr lang="sl-SI" sz="1200" b="1" dirty="0" err="1" smtClean="0">
                <a:solidFill>
                  <a:schemeClr val="tx2">
                    <a:lumMod val="75000"/>
                  </a:schemeClr>
                </a:solidFill>
              </a:rPr>
              <a:t>asemblažne</a:t>
            </a:r>
            <a:r>
              <a:rPr lang="sl-SI" sz="1200" b="1" dirty="0" smtClean="0">
                <a:solidFill>
                  <a:schemeClr val="tx2">
                    <a:lumMod val="75000"/>
                  </a:schemeClr>
                </a:solidFill>
              </a:rPr>
              <a:t> kupole.</a:t>
            </a:r>
          </a:p>
          <a:p>
            <a:pPr algn="ctr">
              <a:buNone/>
            </a:pPr>
            <a:endParaRPr lang="sl-SI" sz="500" b="1" dirty="0" smtClean="0"/>
          </a:p>
          <a:p>
            <a:pPr algn="ctr">
              <a:buNone/>
            </a:pPr>
            <a:r>
              <a:rPr lang="sl-SI" sz="2000" dirty="0" err="1" smtClean="0"/>
              <a:t>asemblažne</a:t>
            </a:r>
            <a:r>
              <a:rPr lang="sl-SI" sz="2000" dirty="0" smtClean="0"/>
              <a:t> kupole</a:t>
            </a:r>
          </a:p>
          <a:p>
            <a:pPr algn="ctr">
              <a:buNone/>
            </a:pPr>
            <a:endParaRPr lang="sl-SI" sz="500" dirty="0" smtClean="0"/>
          </a:p>
          <a:p>
            <a:pPr algn="ctr">
              <a:buNone/>
            </a:pPr>
            <a:r>
              <a:rPr lang="sl-SI" sz="2200" b="1" dirty="0" smtClean="0"/>
              <a:t>ANDREJA ERŽEN </a:t>
            </a:r>
            <a:endParaRPr lang="sl-SI" sz="2200" dirty="0" smtClean="0"/>
          </a:p>
          <a:p>
            <a:pPr>
              <a:buNone/>
            </a:pPr>
            <a:endParaRPr lang="sl-SI" sz="2000" dirty="0" smtClean="0"/>
          </a:p>
          <a:p>
            <a:endParaRPr lang="sl-SI" sz="2000" dirty="0"/>
          </a:p>
        </p:txBody>
      </p:sp>
      <p:sp>
        <p:nvSpPr>
          <p:cNvPr id="4" name="PoljeZBesedilom 3"/>
          <p:cNvSpPr txBox="1"/>
          <p:nvPr/>
        </p:nvSpPr>
        <p:spPr>
          <a:xfrm>
            <a:off x="3428992" y="142852"/>
            <a:ext cx="5715008" cy="1169551"/>
          </a:xfrm>
          <a:prstGeom prst="rect">
            <a:avLst/>
          </a:prstGeom>
          <a:noFill/>
        </p:spPr>
        <p:txBody>
          <a:bodyPr wrap="square" rtlCol="0">
            <a:spAutoFit/>
          </a:bodyPr>
          <a:lstStyle/>
          <a:p>
            <a:pPr algn="ctr"/>
            <a:r>
              <a:rPr lang="sl-SI" sz="3500" b="1" dirty="0" smtClean="0">
                <a:solidFill>
                  <a:schemeClr val="accent1"/>
                </a:solidFill>
                <a:latin typeface="+mj-lt"/>
              </a:rPr>
              <a:t>4-6. LAYERJEVA HIŠA- galerija, klet, na vrtu </a:t>
            </a:r>
            <a:endParaRPr lang="sl-SI" sz="3500" b="1" dirty="0">
              <a:solidFill>
                <a:schemeClr val="accent1"/>
              </a:solidFill>
              <a:latin typeface="+mj-lt"/>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42844" y="0"/>
            <a:ext cx="2786082" cy="1408176"/>
          </a:xfrm>
        </p:spPr>
        <p:txBody>
          <a:bodyPr>
            <a:normAutofit fontScale="90000"/>
          </a:bodyPr>
          <a:lstStyle/>
          <a:p>
            <a:r>
              <a:rPr lang="sl-SI" sz="1600" dirty="0" smtClean="0"/>
              <a:t/>
            </a:r>
            <a:br>
              <a:rPr lang="sl-SI" sz="1600" dirty="0" smtClean="0"/>
            </a:br>
            <a:r>
              <a:rPr lang="sl-SI" sz="1600" dirty="0" smtClean="0"/>
              <a:t>PREŠERNOVO GLEDALIŠČE KRANJ,</a:t>
            </a:r>
            <a:br>
              <a:rPr lang="sl-SI" sz="1600" dirty="0" smtClean="0"/>
            </a:br>
            <a:r>
              <a:rPr lang="sl-SI" sz="1400" dirty="0" smtClean="0"/>
              <a:t>Glavni trg 6</a:t>
            </a:r>
            <a:r>
              <a:rPr lang="sl-SI" sz="1600" dirty="0" smtClean="0"/>
              <a:t>, 4000 Kranj</a:t>
            </a:r>
            <a:r>
              <a:rPr lang="sl-SI" sz="1400" dirty="0" smtClean="0"/>
              <a:t/>
            </a:r>
            <a:br>
              <a:rPr lang="sl-SI" sz="1400" dirty="0" smtClean="0"/>
            </a:br>
            <a:r>
              <a:rPr lang="sl-SI" sz="1400" dirty="0" smtClean="0"/>
              <a:t/>
            </a:r>
            <a:br>
              <a:rPr lang="sl-SI" sz="1400" dirty="0" smtClean="0"/>
            </a:br>
            <a:r>
              <a:rPr lang="sl-SI" sz="1300" dirty="0" smtClean="0"/>
              <a:t>MIRJAM DRNOVŠČEK / T: 04 28 04 912 / M: 051 302 050</a:t>
            </a:r>
            <a:br>
              <a:rPr lang="sl-SI" sz="1300" dirty="0" smtClean="0"/>
            </a:br>
            <a:r>
              <a:rPr lang="sl-SI" sz="1300" dirty="0" smtClean="0"/>
              <a:t>SELMAN /  M: 040 859 421 </a:t>
            </a:r>
            <a:r>
              <a:rPr lang="sl-SI" sz="1400" dirty="0" smtClean="0"/>
              <a:t/>
            </a:r>
            <a:br>
              <a:rPr lang="sl-SI" sz="1400" dirty="0" smtClean="0"/>
            </a:br>
            <a:endParaRPr lang="sl-SI" sz="1100" dirty="0"/>
          </a:p>
        </p:txBody>
      </p:sp>
      <p:sp>
        <p:nvSpPr>
          <p:cNvPr id="3" name="Ograda vsebine 2"/>
          <p:cNvSpPr>
            <a:spLocks noGrp="1"/>
          </p:cNvSpPr>
          <p:nvPr>
            <p:ph idx="1"/>
          </p:nvPr>
        </p:nvSpPr>
        <p:spPr/>
        <p:txBody>
          <a:bodyPr>
            <a:normAutofit lnSpcReduction="10000"/>
          </a:bodyPr>
          <a:lstStyle/>
          <a:p>
            <a:pPr algn="ctr">
              <a:buNone/>
            </a:pPr>
            <a:r>
              <a:rPr lang="sl-SI" sz="3000" b="1" dirty="0" smtClean="0">
                <a:solidFill>
                  <a:schemeClr val="tx2">
                    <a:lumMod val="75000"/>
                  </a:schemeClr>
                </a:solidFill>
              </a:rPr>
              <a:t>VIDEO KOLAŽI</a:t>
            </a:r>
          </a:p>
          <a:p>
            <a:pPr algn="ctr">
              <a:buNone/>
            </a:pPr>
            <a:r>
              <a:rPr lang="sl-SI" sz="1200" dirty="0" smtClean="0">
                <a:solidFill>
                  <a:schemeClr val="tx2">
                    <a:lumMod val="75000"/>
                  </a:schemeClr>
                </a:solidFill>
              </a:rPr>
              <a:t>           </a:t>
            </a:r>
            <a:r>
              <a:rPr lang="de-DE" sz="1200" b="1" dirty="0" err="1" smtClean="0">
                <a:solidFill>
                  <a:schemeClr val="tx2">
                    <a:lumMod val="75000"/>
                  </a:schemeClr>
                </a:solidFill>
              </a:rPr>
              <a:t>Vizualna</a:t>
            </a:r>
            <a:r>
              <a:rPr lang="de-DE" sz="1200" b="1" dirty="0" smtClean="0">
                <a:solidFill>
                  <a:schemeClr val="tx2">
                    <a:lumMod val="75000"/>
                  </a:schemeClr>
                </a:solidFill>
              </a:rPr>
              <a:t> </a:t>
            </a:r>
            <a:r>
              <a:rPr lang="de-DE" sz="1200" b="1" dirty="0" err="1" smtClean="0">
                <a:solidFill>
                  <a:schemeClr val="tx2">
                    <a:lumMod val="75000"/>
                  </a:schemeClr>
                </a:solidFill>
              </a:rPr>
              <a:t>podoba</a:t>
            </a:r>
            <a:r>
              <a:rPr lang="de-DE" sz="1200" b="1" dirty="0" smtClean="0">
                <a:solidFill>
                  <a:schemeClr val="tx2">
                    <a:lumMod val="75000"/>
                  </a:schemeClr>
                </a:solidFill>
              </a:rPr>
              <a:t> na </a:t>
            </a:r>
            <a:r>
              <a:rPr lang="de-DE" sz="1200" b="1" dirty="0" err="1" smtClean="0">
                <a:solidFill>
                  <a:schemeClr val="tx2">
                    <a:lumMod val="75000"/>
                  </a:schemeClr>
                </a:solidFill>
              </a:rPr>
              <a:t>začetku</a:t>
            </a:r>
            <a:r>
              <a:rPr lang="de-DE" sz="1200" b="1" dirty="0" smtClean="0">
                <a:solidFill>
                  <a:schemeClr val="tx2">
                    <a:lumMod val="75000"/>
                  </a:schemeClr>
                </a:solidFill>
              </a:rPr>
              <a:t> 21. </a:t>
            </a:r>
            <a:r>
              <a:rPr lang="de-DE" sz="1200" b="1" dirty="0" err="1" smtClean="0">
                <a:solidFill>
                  <a:schemeClr val="tx2">
                    <a:lumMod val="75000"/>
                  </a:schemeClr>
                </a:solidFill>
              </a:rPr>
              <a:t>Stoletja</a:t>
            </a:r>
            <a:r>
              <a:rPr lang="de-DE" sz="1200" b="1" dirty="0" smtClean="0">
                <a:solidFill>
                  <a:schemeClr val="tx2">
                    <a:lumMod val="75000"/>
                  </a:schemeClr>
                </a:solidFill>
              </a:rPr>
              <a:t> </a:t>
            </a:r>
            <a:r>
              <a:rPr lang="de-DE" sz="1200" b="1" dirty="0" err="1" smtClean="0">
                <a:solidFill>
                  <a:schemeClr val="tx2">
                    <a:lumMod val="75000"/>
                  </a:schemeClr>
                </a:solidFill>
              </a:rPr>
              <a:t>nagovarja</a:t>
            </a:r>
            <a:r>
              <a:rPr lang="de-DE" sz="1200" b="1" dirty="0" smtClean="0">
                <a:solidFill>
                  <a:schemeClr val="tx2">
                    <a:lumMod val="75000"/>
                  </a:schemeClr>
                </a:solidFill>
              </a:rPr>
              <a:t> </a:t>
            </a:r>
            <a:r>
              <a:rPr lang="de-DE" sz="1200" b="1" dirty="0" err="1" smtClean="0">
                <a:solidFill>
                  <a:schemeClr val="tx2">
                    <a:lumMod val="75000"/>
                  </a:schemeClr>
                </a:solidFill>
              </a:rPr>
              <a:t>gledalca</a:t>
            </a:r>
            <a:r>
              <a:rPr lang="de-DE" sz="1200" b="1" dirty="0" smtClean="0">
                <a:solidFill>
                  <a:schemeClr val="tx2">
                    <a:lumMod val="75000"/>
                  </a:schemeClr>
                </a:solidFill>
              </a:rPr>
              <a:t>, ne </a:t>
            </a:r>
            <a:r>
              <a:rPr lang="de-DE" sz="1200" b="1" dirty="0" err="1" smtClean="0">
                <a:solidFill>
                  <a:schemeClr val="tx2">
                    <a:lumMod val="75000"/>
                  </a:schemeClr>
                </a:solidFill>
              </a:rPr>
              <a:t>samo</a:t>
            </a:r>
            <a:r>
              <a:rPr lang="de-DE" sz="1200" b="1" dirty="0" smtClean="0">
                <a:solidFill>
                  <a:schemeClr val="tx2">
                    <a:lumMod val="75000"/>
                  </a:schemeClr>
                </a:solidFill>
              </a:rPr>
              <a:t> s  </a:t>
            </a:r>
            <a:r>
              <a:rPr lang="de-DE" sz="1200" b="1" dirty="0" err="1" smtClean="0">
                <a:solidFill>
                  <a:schemeClr val="tx2">
                    <a:lumMod val="75000"/>
                  </a:schemeClr>
                </a:solidFill>
              </a:rPr>
              <a:t>statičnostjo</a:t>
            </a:r>
            <a:r>
              <a:rPr lang="de-DE" sz="1200" b="1" dirty="0" smtClean="0">
                <a:solidFill>
                  <a:schemeClr val="tx2">
                    <a:lumMod val="75000"/>
                  </a:schemeClr>
                </a:solidFill>
              </a:rPr>
              <a:t>, </a:t>
            </a:r>
            <a:r>
              <a:rPr lang="de-DE" sz="1200" b="1" dirty="0" err="1" smtClean="0">
                <a:solidFill>
                  <a:schemeClr val="tx2">
                    <a:lumMod val="75000"/>
                  </a:schemeClr>
                </a:solidFill>
              </a:rPr>
              <a:t>umeščenostjo</a:t>
            </a:r>
            <a:r>
              <a:rPr lang="de-DE" sz="1200" b="1" dirty="0" smtClean="0">
                <a:solidFill>
                  <a:schemeClr val="tx2">
                    <a:lumMod val="75000"/>
                  </a:schemeClr>
                </a:solidFill>
              </a:rPr>
              <a:t> in </a:t>
            </a:r>
            <a:r>
              <a:rPr lang="de-DE" sz="1200" b="1" dirty="0" err="1" smtClean="0">
                <a:solidFill>
                  <a:schemeClr val="tx2">
                    <a:lumMod val="75000"/>
                  </a:schemeClr>
                </a:solidFill>
              </a:rPr>
              <a:t>aksiomatičnostjo</a:t>
            </a:r>
            <a:r>
              <a:rPr lang="sl-SI" sz="1200" b="1" dirty="0" smtClean="0">
                <a:solidFill>
                  <a:schemeClr val="tx2">
                    <a:lumMod val="75000"/>
                  </a:schemeClr>
                </a:solidFill>
              </a:rPr>
              <a:t> </a:t>
            </a:r>
            <a:r>
              <a:rPr lang="de-DE" sz="1200" b="1" dirty="0" err="1" smtClean="0">
                <a:solidFill>
                  <a:schemeClr val="tx2">
                    <a:lumMod val="75000"/>
                  </a:schemeClr>
                </a:solidFill>
              </a:rPr>
              <a:t>podobe</a:t>
            </a:r>
            <a:r>
              <a:rPr lang="de-DE" sz="1200" b="1" dirty="0" smtClean="0">
                <a:solidFill>
                  <a:schemeClr val="tx2">
                    <a:lumMod val="75000"/>
                  </a:schemeClr>
                </a:solidFill>
              </a:rPr>
              <a:t> </a:t>
            </a:r>
            <a:r>
              <a:rPr lang="de-DE" sz="1200" b="1" dirty="0" err="1" smtClean="0">
                <a:solidFill>
                  <a:schemeClr val="tx2">
                    <a:lumMod val="75000"/>
                  </a:schemeClr>
                </a:solidFill>
              </a:rPr>
              <a:t>kot</a:t>
            </a:r>
            <a:r>
              <a:rPr lang="de-DE" sz="1200" b="1" dirty="0" smtClean="0">
                <a:solidFill>
                  <a:schemeClr val="tx2">
                    <a:lumMod val="75000"/>
                  </a:schemeClr>
                </a:solidFill>
              </a:rPr>
              <a:t> </a:t>
            </a:r>
            <a:r>
              <a:rPr lang="de-DE" sz="1200" b="1" dirty="0" err="1" smtClean="0">
                <a:solidFill>
                  <a:schemeClr val="tx2">
                    <a:lumMod val="75000"/>
                  </a:schemeClr>
                </a:solidFill>
              </a:rPr>
              <a:t>take</a:t>
            </a:r>
            <a:r>
              <a:rPr lang="de-DE" sz="1200" b="1" dirty="0" smtClean="0">
                <a:solidFill>
                  <a:schemeClr val="tx2">
                    <a:lumMod val="75000"/>
                  </a:schemeClr>
                </a:solidFill>
              </a:rPr>
              <a:t>,</a:t>
            </a:r>
            <a:r>
              <a:rPr lang="sl-SI" sz="1200" b="1" dirty="0" smtClean="0">
                <a:solidFill>
                  <a:schemeClr val="tx2">
                    <a:lumMod val="75000"/>
                  </a:schemeClr>
                </a:solidFill>
              </a:rPr>
              <a:t> </a:t>
            </a:r>
            <a:r>
              <a:rPr lang="de-DE" sz="1200" b="1" dirty="0" err="1" smtClean="0">
                <a:solidFill>
                  <a:schemeClr val="tx2">
                    <a:lumMod val="75000"/>
                  </a:schemeClr>
                </a:solidFill>
              </a:rPr>
              <a:t>ampak</a:t>
            </a:r>
            <a:r>
              <a:rPr lang="de-DE" sz="1200" b="1" dirty="0" smtClean="0">
                <a:solidFill>
                  <a:schemeClr val="tx2">
                    <a:lumMod val="75000"/>
                  </a:schemeClr>
                </a:solidFill>
              </a:rPr>
              <a:t> z </a:t>
            </a:r>
            <a:r>
              <a:rPr lang="de-DE" sz="1200" b="1" dirty="0" err="1" smtClean="0">
                <a:solidFill>
                  <a:schemeClr val="tx2">
                    <a:lumMod val="75000"/>
                  </a:schemeClr>
                </a:solidFill>
              </a:rPr>
              <a:t>uporabo</a:t>
            </a:r>
            <a:r>
              <a:rPr lang="de-DE" sz="1200" b="1" dirty="0" smtClean="0">
                <a:solidFill>
                  <a:schemeClr val="tx2">
                    <a:lumMod val="75000"/>
                  </a:schemeClr>
                </a:solidFill>
              </a:rPr>
              <a:t> </a:t>
            </a:r>
            <a:r>
              <a:rPr lang="de-DE" sz="1200" b="1" dirty="0" err="1" smtClean="0">
                <a:solidFill>
                  <a:schemeClr val="tx2">
                    <a:lumMod val="75000"/>
                  </a:schemeClr>
                </a:solidFill>
              </a:rPr>
              <a:t>novih</a:t>
            </a:r>
            <a:r>
              <a:rPr lang="de-DE" sz="1200" b="1" dirty="0" smtClean="0">
                <a:solidFill>
                  <a:schemeClr val="tx2">
                    <a:lumMod val="75000"/>
                  </a:schemeClr>
                </a:solidFill>
              </a:rPr>
              <a:t> </a:t>
            </a:r>
            <a:r>
              <a:rPr lang="de-DE" sz="1200" b="1" dirty="0" err="1" smtClean="0">
                <a:solidFill>
                  <a:schemeClr val="tx2">
                    <a:lumMod val="75000"/>
                  </a:schemeClr>
                </a:solidFill>
              </a:rPr>
              <a:t>tehnologij</a:t>
            </a:r>
            <a:r>
              <a:rPr lang="de-DE" sz="1200" b="1" dirty="0" smtClean="0">
                <a:solidFill>
                  <a:schemeClr val="tx2">
                    <a:lumMod val="75000"/>
                  </a:schemeClr>
                </a:solidFill>
              </a:rPr>
              <a:t> </a:t>
            </a:r>
            <a:r>
              <a:rPr lang="de-DE" sz="1200" b="1" dirty="0" err="1" smtClean="0">
                <a:solidFill>
                  <a:schemeClr val="tx2">
                    <a:lumMod val="75000"/>
                  </a:schemeClr>
                </a:solidFill>
              </a:rPr>
              <a:t>transcendira</a:t>
            </a:r>
            <a:r>
              <a:rPr lang="de-DE" sz="1200" b="1" dirty="0" smtClean="0">
                <a:solidFill>
                  <a:schemeClr val="tx2">
                    <a:lumMod val="75000"/>
                  </a:schemeClr>
                </a:solidFill>
              </a:rPr>
              <a:t> </a:t>
            </a:r>
            <a:r>
              <a:rPr lang="de-DE" sz="1200" b="1" dirty="0" err="1" smtClean="0">
                <a:solidFill>
                  <a:schemeClr val="tx2">
                    <a:lumMod val="75000"/>
                  </a:schemeClr>
                </a:solidFill>
              </a:rPr>
              <a:t>vizualni</a:t>
            </a:r>
            <a:r>
              <a:rPr lang="de-DE" sz="1200" b="1" dirty="0" smtClean="0">
                <a:solidFill>
                  <a:schemeClr val="tx2">
                    <a:lumMod val="75000"/>
                  </a:schemeClr>
                </a:solidFill>
              </a:rPr>
              <a:t> </a:t>
            </a:r>
            <a:r>
              <a:rPr lang="de-DE" sz="1200" b="1" dirty="0" err="1" smtClean="0">
                <a:solidFill>
                  <a:schemeClr val="tx2">
                    <a:lumMod val="75000"/>
                  </a:schemeClr>
                </a:solidFill>
              </a:rPr>
              <a:t>svet</a:t>
            </a:r>
            <a:r>
              <a:rPr lang="de-DE" sz="1200" b="1" dirty="0" smtClean="0">
                <a:solidFill>
                  <a:schemeClr val="tx2">
                    <a:lumMod val="75000"/>
                  </a:schemeClr>
                </a:solidFill>
              </a:rPr>
              <a:t> na </a:t>
            </a:r>
            <a:r>
              <a:rPr lang="de-DE" sz="1200" b="1" dirty="0" err="1" smtClean="0">
                <a:solidFill>
                  <a:schemeClr val="tx2">
                    <a:lumMod val="75000"/>
                  </a:schemeClr>
                </a:solidFill>
              </a:rPr>
              <a:t>novo</a:t>
            </a:r>
            <a:r>
              <a:rPr lang="de-DE" sz="1200" b="1" dirty="0" smtClean="0">
                <a:solidFill>
                  <a:schemeClr val="tx2">
                    <a:lumMod val="75000"/>
                  </a:schemeClr>
                </a:solidFill>
              </a:rPr>
              <a:t>, </a:t>
            </a:r>
            <a:r>
              <a:rPr lang="de-DE" sz="1200" b="1" dirty="0" err="1" smtClean="0">
                <a:solidFill>
                  <a:schemeClr val="tx2">
                    <a:lumMod val="75000"/>
                  </a:schemeClr>
                </a:solidFill>
              </a:rPr>
              <a:t>sublimno</a:t>
            </a:r>
            <a:r>
              <a:rPr lang="de-DE" sz="1200" b="1" dirty="0" smtClean="0">
                <a:solidFill>
                  <a:schemeClr val="tx2">
                    <a:lumMod val="75000"/>
                  </a:schemeClr>
                </a:solidFill>
              </a:rPr>
              <a:t> </a:t>
            </a:r>
            <a:r>
              <a:rPr lang="de-DE" sz="1200" b="1" dirty="0" err="1" smtClean="0">
                <a:solidFill>
                  <a:schemeClr val="tx2">
                    <a:lumMod val="75000"/>
                  </a:schemeClr>
                </a:solidFill>
              </a:rPr>
              <a:t>raven</a:t>
            </a:r>
            <a:r>
              <a:rPr lang="de-DE" sz="1200" b="1" dirty="0" smtClean="0">
                <a:solidFill>
                  <a:schemeClr val="tx2">
                    <a:lumMod val="75000"/>
                  </a:schemeClr>
                </a:solidFill>
              </a:rPr>
              <a:t>. Od </a:t>
            </a:r>
            <a:r>
              <a:rPr lang="de-DE" sz="1200" b="1" dirty="0" err="1" smtClean="0">
                <a:solidFill>
                  <a:schemeClr val="tx2">
                    <a:lumMod val="75000"/>
                  </a:schemeClr>
                </a:solidFill>
              </a:rPr>
              <a:t>kje</a:t>
            </a:r>
            <a:r>
              <a:rPr lang="de-DE" sz="1200" b="1" dirty="0" smtClean="0">
                <a:solidFill>
                  <a:schemeClr val="tx2">
                    <a:lumMod val="75000"/>
                  </a:schemeClr>
                </a:solidFill>
              </a:rPr>
              <a:t> </a:t>
            </a:r>
            <a:r>
              <a:rPr lang="de-DE" sz="1200" b="1" dirty="0" err="1" smtClean="0">
                <a:solidFill>
                  <a:schemeClr val="tx2">
                    <a:lumMod val="75000"/>
                  </a:schemeClr>
                </a:solidFill>
              </a:rPr>
              <a:t>smo</a:t>
            </a:r>
            <a:r>
              <a:rPr lang="de-DE" sz="1200" b="1" dirty="0" smtClean="0">
                <a:solidFill>
                  <a:schemeClr val="tx2">
                    <a:lumMod val="75000"/>
                  </a:schemeClr>
                </a:solidFill>
              </a:rPr>
              <a:t>, </a:t>
            </a:r>
            <a:r>
              <a:rPr lang="de-DE" sz="1200" b="1" dirty="0" err="1" smtClean="0">
                <a:solidFill>
                  <a:schemeClr val="tx2">
                    <a:lumMod val="75000"/>
                  </a:schemeClr>
                </a:solidFill>
              </a:rPr>
              <a:t>kdo</a:t>
            </a:r>
            <a:r>
              <a:rPr lang="de-DE" sz="1200" b="1" dirty="0" smtClean="0">
                <a:solidFill>
                  <a:schemeClr val="tx2">
                    <a:lumMod val="75000"/>
                  </a:schemeClr>
                </a:solidFill>
              </a:rPr>
              <a:t> </a:t>
            </a:r>
            <a:r>
              <a:rPr lang="de-DE" sz="1200" b="1" dirty="0" err="1" smtClean="0">
                <a:solidFill>
                  <a:schemeClr val="tx2">
                    <a:lumMod val="75000"/>
                  </a:schemeClr>
                </a:solidFill>
              </a:rPr>
              <a:t>smo</a:t>
            </a:r>
            <a:r>
              <a:rPr lang="de-DE" sz="1200" b="1" dirty="0" smtClean="0">
                <a:solidFill>
                  <a:schemeClr val="tx2">
                    <a:lumMod val="75000"/>
                  </a:schemeClr>
                </a:solidFill>
              </a:rPr>
              <a:t> in kam </a:t>
            </a:r>
            <a:r>
              <a:rPr lang="de-DE" sz="1200" b="1" dirty="0" err="1" smtClean="0">
                <a:solidFill>
                  <a:schemeClr val="tx2">
                    <a:lumMod val="75000"/>
                  </a:schemeClr>
                </a:solidFill>
              </a:rPr>
              <a:t>gremo</a:t>
            </a:r>
            <a:r>
              <a:rPr lang="de-DE" sz="1200" b="1" dirty="0" smtClean="0">
                <a:solidFill>
                  <a:schemeClr val="tx2">
                    <a:lumMod val="75000"/>
                  </a:schemeClr>
                </a:solidFill>
              </a:rPr>
              <a:t>, </a:t>
            </a:r>
            <a:r>
              <a:rPr lang="de-DE" sz="1200" b="1" dirty="0" err="1" smtClean="0">
                <a:solidFill>
                  <a:schemeClr val="tx2">
                    <a:lumMod val="75000"/>
                  </a:schemeClr>
                </a:solidFill>
              </a:rPr>
              <a:t>večna</a:t>
            </a:r>
            <a:r>
              <a:rPr lang="de-DE" sz="1200" b="1" dirty="0" smtClean="0">
                <a:solidFill>
                  <a:schemeClr val="tx2">
                    <a:lumMod val="75000"/>
                  </a:schemeClr>
                </a:solidFill>
              </a:rPr>
              <a:t> </a:t>
            </a:r>
            <a:r>
              <a:rPr lang="de-DE" sz="1200" b="1" dirty="0" err="1" smtClean="0">
                <a:solidFill>
                  <a:schemeClr val="tx2">
                    <a:lumMod val="75000"/>
                  </a:schemeClr>
                </a:solidFill>
              </a:rPr>
              <a:t>vprašanja</a:t>
            </a:r>
            <a:r>
              <a:rPr lang="de-DE" sz="1200" b="1" dirty="0" smtClean="0">
                <a:solidFill>
                  <a:schemeClr val="tx2">
                    <a:lumMod val="75000"/>
                  </a:schemeClr>
                </a:solidFill>
              </a:rPr>
              <a:t> na </a:t>
            </a:r>
            <a:r>
              <a:rPr lang="de-DE" sz="1200" b="1" dirty="0" err="1" smtClean="0">
                <a:solidFill>
                  <a:schemeClr val="tx2">
                    <a:lumMod val="75000"/>
                  </a:schemeClr>
                </a:solidFill>
              </a:rPr>
              <a:t>katera</a:t>
            </a:r>
            <a:r>
              <a:rPr lang="de-DE" sz="1200" b="1" dirty="0" smtClean="0">
                <a:solidFill>
                  <a:schemeClr val="tx2">
                    <a:lumMod val="75000"/>
                  </a:schemeClr>
                </a:solidFill>
              </a:rPr>
              <a:t> </a:t>
            </a:r>
            <a:r>
              <a:rPr lang="de-DE" sz="1200" b="1" dirty="0" err="1" smtClean="0">
                <a:solidFill>
                  <a:schemeClr val="tx2">
                    <a:lumMod val="75000"/>
                  </a:schemeClr>
                </a:solidFill>
              </a:rPr>
              <a:t>iščemo</a:t>
            </a:r>
            <a:r>
              <a:rPr lang="de-DE" sz="1200" b="1" dirty="0" smtClean="0">
                <a:solidFill>
                  <a:schemeClr val="tx2">
                    <a:lumMod val="75000"/>
                  </a:schemeClr>
                </a:solidFill>
              </a:rPr>
              <a:t> </a:t>
            </a:r>
            <a:r>
              <a:rPr lang="de-DE" sz="1200" b="1" dirty="0" err="1" smtClean="0">
                <a:solidFill>
                  <a:schemeClr val="tx2">
                    <a:lumMod val="75000"/>
                  </a:schemeClr>
                </a:solidFill>
              </a:rPr>
              <a:t>večne</a:t>
            </a:r>
            <a:r>
              <a:rPr lang="de-DE" sz="1200" b="1" dirty="0" smtClean="0">
                <a:solidFill>
                  <a:schemeClr val="tx2">
                    <a:lumMod val="75000"/>
                  </a:schemeClr>
                </a:solidFill>
              </a:rPr>
              <a:t> </a:t>
            </a:r>
            <a:r>
              <a:rPr lang="de-DE" sz="1200" b="1" dirty="0" err="1" smtClean="0">
                <a:solidFill>
                  <a:schemeClr val="tx2">
                    <a:lumMod val="75000"/>
                  </a:schemeClr>
                </a:solidFill>
              </a:rPr>
              <a:t>odgovore</a:t>
            </a:r>
            <a:r>
              <a:rPr lang="de-DE" sz="1200" b="1" dirty="0" smtClean="0">
                <a:solidFill>
                  <a:schemeClr val="tx2">
                    <a:lumMod val="75000"/>
                  </a:schemeClr>
                </a:solidFill>
              </a:rPr>
              <a:t>. </a:t>
            </a:r>
            <a:endParaRPr lang="sl-SI" sz="1200" b="1" dirty="0" smtClean="0">
              <a:solidFill>
                <a:schemeClr val="tx2">
                  <a:lumMod val="75000"/>
                </a:schemeClr>
              </a:solidFill>
            </a:endParaRPr>
          </a:p>
          <a:p>
            <a:pPr>
              <a:buNone/>
            </a:pPr>
            <a:r>
              <a:rPr lang="sl-SI" sz="1200" b="1" dirty="0" smtClean="0">
                <a:solidFill>
                  <a:schemeClr val="tx2">
                    <a:lumMod val="75000"/>
                  </a:schemeClr>
                </a:solidFill>
              </a:rPr>
              <a:t>						</a:t>
            </a:r>
          </a:p>
          <a:p>
            <a:pPr algn="ctr">
              <a:buNone/>
            </a:pPr>
            <a:r>
              <a:rPr lang="sl-SI" sz="1200" b="1" smtClean="0">
                <a:solidFill>
                  <a:schemeClr val="tx2">
                    <a:lumMod val="75000"/>
                  </a:schemeClr>
                </a:solidFill>
              </a:rPr>
              <a:t> </a:t>
            </a:r>
            <a:r>
              <a:rPr lang="de-DE" sz="1200" b="1" dirty="0" smtClean="0">
                <a:solidFill>
                  <a:schemeClr val="tx2">
                    <a:lumMod val="75000"/>
                  </a:schemeClr>
                </a:solidFill>
              </a:rPr>
              <a:t>Mag. Zoran </a:t>
            </a:r>
            <a:r>
              <a:rPr lang="de-DE" sz="1200" b="1" dirty="0" err="1" smtClean="0">
                <a:solidFill>
                  <a:schemeClr val="tx2">
                    <a:lumMod val="75000"/>
                  </a:schemeClr>
                </a:solidFill>
              </a:rPr>
              <a:t>Poznič</a:t>
            </a:r>
            <a:r>
              <a:rPr lang="de-DE" sz="1200" b="1" dirty="0" smtClean="0">
                <a:solidFill>
                  <a:schemeClr val="tx2">
                    <a:lumMod val="75000"/>
                  </a:schemeClr>
                </a:solidFill>
              </a:rPr>
              <a:t>, akad. </a:t>
            </a:r>
            <a:r>
              <a:rPr lang="de-DE" sz="1200" b="1" dirty="0" err="1" smtClean="0">
                <a:solidFill>
                  <a:schemeClr val="tx2">
                    <a:lumMod val="75000"/>
                  </a:schemeClr>
                </a:solidFill>
              </a:rPr>
              <a:t>kipar</a:t>
            </a:r>
            <a:r>
              <a:rPr lang="de-DE" sz="1200" b="1" dirty="0" smtClean="0">
                <a:solidFill>
                  <a:schemeClr val="tx2">
                    <a:lumMod val="75000"/>
                  </a:schemeClr>
                </a:solidFill>
              </a:rPr>
              <a:t> </a:t>
            </a:r>
            <a:endParaRPr lang="sl-SI" sz="1200" b="1" dirty="0" smtClean="0">
              <a:solidFill>
                <a:schemeClr val="tx2">
                  <a:lumMod val="75000"/>
                </a:schemeClr>
              </a:solidFill>
            </a:endParaRPr>
          </a:p>
          <a:p>
            <a:pPr algn="ctr">
              <a:buNone/>
            </a:pPr>
            <a:endParaRPr lang="sl-SI" sz="900" b="1" dirty="0" smtClean="0"/>
          </a:p>
          <a:p>
            <a:pPr algn="ctr">
              <a:buNone/>
            </a:pPr>
            <a:endParaRPr lang="sl-SI" sz="900" b="1" dirty="0" smtClean="0"/>
          </a:p>
          <a:p>
            <a:pPr algn="ctr">
              <a:buNone/>
            </a:pPr>
            <a:r>
              <a:rPr lang="sl-SI" sz="1800" u="sng" dirty="0" smtClean="0"/>
              <a:t>Tekst: Mag. ZORAN POZNIČ / M: 041 882 446</a:t>
            </a:r>
          </a:p>
          <a:p>
            <a:pPr algn="ctr">
              <a:buNone/>
            </a:pPr>
            <a:r>
              <a:rPr lang="sl-SI" sz="2000" dirty="0" smtClean="0"/>
              <a:t>DDT-direktor Zoran Poznič / </a:t>
            </a:r>
            <a:r>
              <a:rPr lang="sl-SI" sz="1200" dirty="0" smtClean="0"/>
              <a:t>M: 041 882 446</a:t>
            </a:r>
            <a:r>
              <a:rPr lang="sl-SI" sz="2000" dirty="0" smtClean="0"/>
              <a:t/>
            </a:r>
            <a:br>
              <a:rPr lang="sl-SI" sz="2000" dirty="0" smtClean="0"/>
            </a:br>
            <a:r>
              <a:rPr lang="sl-SI" sz="2000" dirty="0" smtClean="0"/>
              <a:t>Špela Pavli / </a:t>
            </a:r>
            <a:r>
              <a:rPr lang="sl-SI" sz="1200" dirty="0" smtClean="0"/>
              <a:t>M: 051 603 956</a:t>
            </a:r>
            <a:r>
              <a:rPr lang="sl-SI" sz="2000" dirty="0" smtClean="0"/>
              <a:t/>
            </a:r>
            <a:br>
              <a:rPr lang="sl-SI" sz="2000" dirty="0" smtClean="0"/>
            </a:br>
            <a:r>
              <a:rPr lang="sl-SI" sz="2000" dirty="0" smtClean="0"/>
              <a:t>Maša Jazbec / </a:t>
            </a:r>
            <a:r>
              <a:rPr lang="sl-SI" sz="1200" dirty="0" smtClean="0"/>
              <a:t>M: 040 683 226</a:t>
            </a:r>
          </a:p>
          <a:p>
            <a:pPr algn="ctr">
              <a:buNone/>
            </a:pPr>
            <a:endParaRPr lang="sl-SI" sz="1500" b="1" dirty="0" smtClean="0"/>
          </a:p>
          <a:p>
            <a:pPr algn="ctr">
              <a:buNone/>
            </a:pPr>
            <a:r>
              <a:rPr lang="sl-SI" sz="2200" b="1" dirty="0" smtClean="0"/>
              <a:t>1. MATEJ OCEPEK</a:t>
            </a:r>
          </a:p>
          <a:p>
            <a:pPr algn="ctr">
              <a:buNone/>
            </a:pPr>
            <a:r>
              <a:rPr lang="sl-SI" sz="2200" b="1" dirty="0" smtClean="0"/>
              <a:t>2. ŠPELA PAVLI</a:t>
            </a:r>
          </a:p>
          <a:p>
            <a:pPr algn="ctr">
              <a:buNone/>
            </a:pPr>
            <a:r>
              <a:rPr lang="sl-SI" sz="2200" b="1" dirty="0" smtClean="0"/>
              <a:t>3. PRIMOŽ ZAKRAJŠEK</a:t>
            </a:r>
          </a:p>
          <a:p>
            <a:pPr algn="ctr">
              <a:buNone/>
            </a:pPr>
            <a:r>
              <a:rPr lang="sl-SI" sz="2200" b="1" dirty="0" smtClean="0"/>
              <a:t>4. ANDREJ UDUČ</a:t>
            </a:r>
          </a:p>
          <a:p>
            <a:pPr algn="ctr">
              <a:buNone/>
            </a:pPr>
            <a:r>
              <a:rPr lang="sl-SI" sz="2200" b="1" dirty="0" smtClean="0"/>
              <a:t>5. MAŠA JAZBEC</a:t>
            </a:r>
          </a:p>
          <a:p>
            <a:pPr>
              <a:buNone/>
            </a:pPr>
            <a:endParaRPr lang="sl-SI" sz="2000" b="1" dirty="0" smtClean="0"/>
          </a:p>
          <a:p>
            <a:pPr>
              <a:buNone/>
            </a:pPr>
            <a:endParaRPr lang="sl-SI" sz="2000" b="1" dirty="0" smtClean="0"/>
          </a:p>
          <a:p>
            <a:pPr>
              <a:buNone/>
            </a:pPr>
            <a:endParaRPr lang="sl-SI" dirty="0" smtClean="0"/>
          </a:p>
          <a:p>
            <a:pPr>
              <a:buNone/>
            </a:pPr>
            <a:endParaRPr lang="sl-SI" dirty="0"/>
          </a:p>
        </p:txBody>
      </p:sp>
      <p:sp>
        <p:nvSpPr>
          <p:cNvPr id="4" name="PoljeZBesedilom 3"/>
          <p:cNvSpPr txBox="1"/>
          <p:nvPr/>
        </p:nvSpPr>
        <p:spPr>
          <a:xfrm>
            <a:off x="2643174" y="142852"/>
            <a:ext cx="6500826" cy="1169551"/>
          </a:xfrm>
          <a:prstGeom prst="rect">
            <a:avLst/>
          </a:prstGeom>
          <a:noFill/>
        </p:spPr>
        <p:txBody>
          <a:bodyPr wrap="square" rtlCol="0">
            <a:spAutoFit/>
          </a:bodyPr>
          <a:lstStyle/>
          <a:p>
            <a:pPr algn="ctr"/>
            <a:r>
              <a:rPr lang="sl-SI" sz="3500" b="1" dirty="0" smtClean="0">
                <a:solidFill>
                  <a:schemeClr val="accent1"/>
                </a:solidFill>
              </a:rPr>
              <a:t>7. FOYER PREŠERNOVEGA GLEDALIŠČA</a:t>
            </a:r>
            <a:endParaRPr lang="sl-SI" sz="35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42844" y="0"/>
            <a:ext cx="3143272" cy="1408176"/>
          </a:xfrm>
        </p:spPr>
        <p:txBody>
          <a:bodyPr>
            <a:normAutofit fontScale="90000"/>
          </a:bodyPr>
          <a:lstStyle/>
          <a:p>
            <a:r>
              <a:rPr lang="sl-SI" sz="1400" dirty="0" smtClean="0"/>
              <a:t>Zavod za varstvo kulturne dediščine Slovenije - območna enota KRANJ, Galerija dr. CENETA AVGUŠTINA, Tomšičeva 7, 4000 Kranj</a:t>
            </a:r>
            <a:br>
              <a:rPr lang="sl-SI" sz="1400" dirty="0" smtClean="0"/>
            </a:br>
            <a:r>
              <a:rPr lang="sl-SI" sz="1100" dirty="0" smtClean="0"/>
              <a:t>Delovni čas: PON-PET 8:00 - 15:00</a:t>
            </a:r>
            <a:r>
              <a:rPr lang="sl-SI" sz="1000" dirty="0" smtClean="0"/>
              <a:t/>
            </a:r>
            <a:br>
              <a:rPr lang="sl-SI" sz="1000" dirty="0" smtClean="0"/>
            </a:br>
            <a:r>
              <a:rPr lang="sl-SI" sz="1000" dirty="0" smtClean="0"/>
              <a:t/>
            </a:r>
            <a:br>
              <a:rPr lang="sl-SI" sz="1000" dirty="0" smtClean="0"/>
            </a:br>
            <a:r>
              <a:rPr lang="sl-SI" sz="1300" dirty="0" smtClean="0"/>
              <a:t>Direktor : MILOŠ EKAR  M: 041 946 105</a:t>
            </a:r>
            <a:endParaRPr lang="sl-SI" sz="1300" dirty="0"/>
          </a:p>
        </p:txBody>
      </p:sp>
      <p:sp>
        <p:nvSpPr>
          <p:cNvPr id="3" name="Ograda vsebine 2"/>
          <p:cNvSpPr>
            <a:spLocks noGrp="1"/>
          </p:cNvSpPr>
          <p:nvPr>
            <p:ph idx="1"/>
          </p:nvPr>
        </p:nvSpPr>
        <p:spPr/>
        <p:txBody>
          <a:bodyPr/>
          <a:lstStyle/>
          <a:p>
            <a:pPr algn="ctr">
              <a:buNone/>
            </a:pPr>
            <a:r>
              <a:rPr lang="sl-SI" sz="2600" b="1" dirty="0" smtClean="0"/>
              <a:t>DOBITNIK ČASTNEGA PRIZNANJA ZVEZE DRUŠTEV SLOVENSKIH LIKOVNIH UMETNIKOV ZA LETO 2014 NA PODROČJU ASEMBLAŽA</a:t>
            </a:r>
          </a:p>
          <a:p>
            <a:pPr algn="ctr">
              <a:buNone/>
            </a:pPr>
            <a:endParaRPr lang="sl-SI" sz="2600" b="1" dirty="0" smtClean="0"/>
          </a:p>
          <a:p>
            <a:pPr algn="ctr">
              <a:buNone/>
            </a:pPr>
            <a:r>
              <a:rPr lang="sl-SI" sz="1200" b="1" dirty="0" smtClean="0">
                <a:solidFill>
                  <a:schemeClr val="tx2">
                    <a:lumMod val="75000"/>
                  </a:schemeClr>
                </a:solidFill>
              </a:rPr>
              <a:t>Pričujoča razstava bo predstavila letošnjega nagrajenca za življenjsko delo na področju </a:t>
            </a:r>
            <a:r>
              <a:rPr lang="sl-SI" sz="1200" b="1" dirty="0" err="1" smtClean="0">
                <a:solidFill>
                  <a:schemeClr val="tx2">
                    <a:lumMod val="75000"/>
                  </a:schemeClr>
                </a:solidFill>
              </a:rPr>
              <a:t>asemblaža</a:t>
            </a:r>
            <a:r>
              <a:rPr lang="sl-SI" sz="1200" b="1" dirty="0" smtClean="0">
                <a:solidFill>
                  <a:schemeClr val="tx2">
                    <a:lumMod val="75000"/>
                  </a:schemeClr>
                </a:solidFill>
              </a:rPr>
              <a:t> . Žirija umetniškega sveta Zveze društev slovenskih likovnih umetnikov je med več kandidati izbrala akademskega slikarja STANETA JAGODIČA za nagrajenca v letu 2014. Avtorja bo predstavil ddr. DAMIR GLOBOČNIK.</a:t>
            </a:r>
          </a:p>
          <a:p>
            <a:pPr algn="ctr">
              <a:buNone/>
            </a:pPr>
            <a:endParaRPr lang="sl-SI" sz="1200" b="1" dirty="0" smtClean="0"/>
          </a:p>
          <a:p>
            <a:pPr algn="ctr">
              <a:buNone/>
            </a:pPr>
            <a:r>
              <a:rPr lang="sl-SI" sz="2500" b="1" dirty="0" smtClean="0"/>
              <a:t>STANE JAGODIČ</a:t>
            </a:r>
          </a:p>
          <a:p>
            <a:pPr algn="ctr">
              <a:buNone/>
            </a:pPr>
            <a:endParaRPr lang="sl-SI" sz="1200" b="1" dirty="0" smtClean="0"/>
          </a:p>
          <a:p>
            <a:pPr algn="ctr">
              <a:buNone/>
            </a:pPr>
            <a:r>
              <a:rPr lang="sl-SI" sz="1600" u="sng" dirty="0" err="1" smtClean="0"/>
              <a:t>Kustus</a:t>
            </a:r>
            <a:r>
              <a:rPr lang="sl-SI" sz="1600" u="sng" dirty="0" smtClean="0"/>
              <a:t>: ddr. DAMIR GLOBOČNIK / M:040 508 876</a:t>
            </a:r>
          </a:p>
          <a:p>
            <a:pPr algn="ctr">
              <a:buNone/>
            </a:pPr>
            <a:r>
              <a:rPr lang="sl-SI" sz="1600" dirty="0" smtClean="0"/>
              <a:t>Predsednik ZDSLU: ALEŠ SEDMAK / M:041 770 014</a:t>
            </a:r>
          </a:p>
          <a:p>
            <a:pPr algn="ctr">
              <a:buNone/>
            </a:pPr>
            <a:r>
              <a:rPr lang="sl-SI" sz="1600" dirty="0" smtClean="0"/>
              <a:t>			       OLGA BUTINAR ČEH / M:041 678 651</a:t>
            </a:r>
          </a:p>
          <a:p>
            <a:pPr algn="ctr">
              <a:buNone/>
            </a:pPr>
            <a:endParaRPr lang="sl-SI" sz="2000" dirty="0" smtClean="0"/>
          </a:p>
          <a:p>
            <a:pPr algn="ctr"/>
            <a:r>
              <a:rPr lang="sl-SI" sz="1200" b="1" dirty="0" smtClean="0"/>
              <a:t>STANE JAGODIČ </a:t>
            </a:r>
            <a:r>
              <a:rPr lang="sl-SI" sz="1200" dirty="0" smtClean="0"/>
              <a:t>/ A: Kunaverjeva 12, 1000 </a:t>
            </a:r>
            <a:r>
              <a:rPr lang="sl-SI" sz="1200" dirty="0" err="1" smtClean="0"/>
              <a:t>Lj</a:t>
            </a:r>
            <a:r>
              <a:rPr lang="sl-SI" sz="1200" dirty="0" smtClean="0"/>
              <a:t> / T:01 518 24 21</a:t>
            </a:r>
            <a:endParaRPr lang="sl-SI" sz="1200" b="1" dirty="0"/>
          </a:p>
        </p:txBody>
      </p:sp>
      <p:sp>
        <p:nvSpPr>
          <p:cNvPr id="4" name="PoljeZBesedilom 3"/>
          <p:cNvSpPr txBox="1"/>
          <p:nvPr/>
        </p:nvSpPr>
        <p:spPr>
          <a:xfrm>
            <a:off x="3143240" y="142852"/>
            <a:ext cx="6000760" cy="1169551"/>
          </a:xfrm>
          <a:prstGeom prst="rect">
            <a:avLst/>
          </a:prstGeom>
          <a:noFill/>
        </p:spPr>
        <p:txBody>
          <a:bodyPr wrap="square" rtlCol="0">
            <a:spAutoFit/>
          </a:bodyPr>
          <a:lstStyle/>
          <a:p>
            <a:pPr algn="ctr"/>
            <a:r>
              <a:rPr lang="sl-SI" sz="3500" b="1" dirty="0" smtClean="0">
                <a:solidFill>
                  <a:schemeClr val="accent1"/>
                </a:solidFill>
              </a:rPr>
              <a:t>8. GALERIJA dr. CENETA AVGUŠTINA ZVKDS - KRANJ</a:t>
            </a:r>
            <a:endParaRPr lang="sl-SI" sz="3500" b="1" dirty="0">
              <a:solidFill>
                <a:schemeClr val="accent1"/>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214282" y="0"/>
            <a:ext cx="2928958" cy="1428736"/>
          </a:xfrm>
        </p:spPr>
        <p:txBody>
          <a:bodyPr>
            <a:normAutofit fontScale="90000"/>
          </a:bodyPr>
          <a:lstStyle/>
          <a:p>
            <a:r>
              <a:rPr lang="sl-SI" sz="1600" dirty="0" smtClean="0"/>
              <a:t/>
            </a:r>
            <a:br>
              <a:rPr lang="sl-SI" sz="1600" dirty="0" smtClean="0"/>
            </a:br>
            <a:r>
              <a:rPr lang="sl-SI" sz="1600" dirty="0" smtClean="0"/>
              <a:t/>
            </a:r>
            <a:br>
              <a:rPr lang="sl-SI" sz="1600" dirty="0" smtClean="0"/>
            </a:br>
            <a:r>
              <a:rPr lang="sl-SI" sz="1600" dirty="0" smtClean="0"/>
              <a:t>DRUŠTVO PUNGERT KRANJ, </a:t>
            </a:r>
            <a:br>
              <a:rPr lang="sl-SI" sz="1600" dirty="0" smtClean="0"/>
            </a:br>
            <a:r>
              <a:rPr lang="sl-SI" sz="1600" dirty="0" smtClean="0"/>
              <a:t>Trubarjev trg 6, 4000 Kranj</a:t>
            </a:r>
            <a:r>
              <a:rPr lang="sl-SI" sz="1400" dirty="0" smtClean="0"/>
              <a:t/>
            </a:r>
            <a:br>
              <a:rPr lang="sl-SI" sz="1400" dirty="0" smtClean="0"/>
            </a:br>
            <a:r>
              <a:rPr lang="sl-SI" sz="1400" dirty="0" smtClean="0"/>
              <a:t/>
            </a:r>
            <a:br>
              <a:rPr lang="sl-SI" sz="1400" dirty="0" smtClean="0"/>
            </a:br>
            <a:r>
              <a:rPr lang="sl-SI" sz="1100" dirty="0" smtClean="0"/>
              <a:t>Delovni čas: PON-NED 10:00-24:00</a:t>
            </a:r>
            <a:br>
              <a:rPr lang="sl-SI" sz="1100" dirty="0" smtClean="0"/>
            </a:br>
            <a:r>
              <a:rPr lang="sl-SI" sz="1400" dirty="0" smtClean="0"/>
              <a:t/>
            </a:r>
            <a:br>
              <a:rPr lang="sl-SI" sz="1400" dirty="0" smtClean="0"/>
            </a:br>
            <a:r>
              <a:rPr lang="sl-SI" sz="1300" dirty="0" smtClean="0"/>
              <a:t>SONJA /  </a:t>
            </a:r>
            <a:r>
              <a:rPr lang="sl-SI" sz="1300" u="sng" dirty="0" err="1" smtClean="0">
                <a:hlinkClick r:id="rId2"/>
              </a:rPr>
              <a:t>pungert@gmail.com</a:t>
            </a:r>
            <a:r>
              <a:rPr lang="sl-SI" sz="1300" dirty="0" smtClean="0"/>
              <a:t>  / </a:t>
            </a:r>
            <a:br>
              <a:rPr lang="sl-SI" sz="1300" dirty="0" smtClean="0"/>
            </a:br>
            <a:r>
              <a:rPr lang="sl-SI" sz="1300" dirty="0" smtClean="0"/>
              <a:t>T: 202  40  76 </a:t>
            </a:r>
            <a:br>
              <a:rPr lang="sl-SI" sz="1300" dirty="0" smtClean="0"/>
            </a:br>
            <a:r>
              <a:rPr lang="sl-SI" sz="1400" dirty="0" smtClean="0"/>
              <a:t/>
            </a:r>
            <a:br>
              <a:rPr lang="sl-SI" sz="1400" dirty="0" smtClean="0"/>
            </a:br>
            <a:endParaRPr lang="sl-SI" sz="1400" dirty="0"/>
          </a:p>
        </p:txBody>
      </p:sp>
      <p:sp>
        <p:nvSpPr>
          <p:cNvPr id="3" name="Ograda vsebine 2"/>
          <p:cNvSpPr>
            <a:spLocks noGrp="1"/>
          </p:cNvSpPr>
          <p:nvPr>
            <p:ph idx="1"/>
          </p:nvPr>
        </p:nvSpPr>
        <p:spPr/>
        <p:txBody>
          <a:bodyPr>
            <a:normAutofit fontScale="85000" lnSpcReduction="20000"/>
          </a:bodyPr>
          <a:lstStyle/>
          <a:p>
            <a:pPr algn="ctr">
              <a:buNone/>
            </a:pPr>
            <a:endParaRPr lang="sl-SI" sz="3500" b="1" dirty="0" smtClean="0"/>
          </a:p>
          <a:p>
            <a:pPr algn="ctr">
              <a:buNone/>
            </a:pPr>
            <a:endParaRPr lang="sl-SI" sz="3500" b="1" dirty="0" smtClean="0"/>
          </a:p>
          <a:p>
            <a:pPr algn="ctr">
              <a:buNone/>
            </a:pPr>
            <a:r>
              <a:rPr lang="sl-SI" sz="3500" b="1" dirty="0" smtClean="0"/>
              <a:t>KOLAŽI</a:t>
            </a:r>
          </a:p>
          <a:p>
            <a:pPr algn="ctr">
              <a:buNone/>
            </a:pPr>
            <a:endParaRPr lang="sl-SI" sz="1500" b="1" dirty="0" smtClean="0"/>
          </a:p>
          <a:p>
            <a:pPr algn="ctr">
              <a:lnSpc>
                <a:spcPct val="120000"/>
              </a:lnSpc>
              <a:buNone/>
            </a:pPr>
            <a:r>
              <a:rPr lang="sl-SI" sz="1500" b="1" dirty="0" smtClean="0">
                <a:solidFill>
                  <a:schemeClr val="tx2">
                    <a:lumMod val="75000"/>
                  </a:schemeClr>
                </a:solidFill>
              </a:rPr>
              <a:t>ČRTOMIR FRELIH bo na samostojni razstavi predstavil najnovejši cikel LISICE, ki ga je </a:t>
            </a:r>
            <a:r>
              <a:rPr lang="sl-SI" sz="1500" b="1" dirty="0" err="1" smtClean="0">
                <a:solidFill>
                  <a:schemeClr val="tx2">
                    <a:lumMod val="75000"/>
                  </a:schemeClr>
                </a:solidFill>
              </a:rPr>
              <a:t>skomponiral</a:t>
            </a:r>
            <a:r>
              <a:rPr lang="sl-SI" sz="1500" b="1" dirty="0" smtClean="0">
                <a:solidFill>
                  <a:schemeClr val="tx2">
                    <a:lumMod val="75000"/>
                  </a:schemeClr>
                </a:solidFill>
              </a:rPr>
              <a:t> v tehniki  kolaža. Predstavitev avtorja umetnostna zgodovinarka MELITA AŽMAN.</a:t>
            </a:r>
          </a:p>
          <a:p>
            <a:pPr algn="ctr">
              <a:lnSpc>
                <a:spcPct val="120000"/>
              </a:lnSpc>
              <a:buNone/>
            </a:pPr>
            <a:endParaRPr lang="sl-SI" sz="1500" b="1" dirty="0" smtClean="0"/>
          </a:p>
          <a:p>
            <a:pPr algn="ctr">
              <a:buNone/>
            </a:pPr>
            <a:endParaRPr lang="sl-SI" sz="900" b="1" dirty="0" smtClean="0"/>
          </a:p>
          <a:p>
            <a:pPr algn="ctr">
              <a:buNone/>
            </a:pPr>
            <a:r>
              <a:rPr lang="sl-SI" sz="2900" b="1" dirty="0" smtClean="0"/>
              <a:t>Prof. Mag. ČRTOMIR FRELIH</a:t>
            </a:r>
          </a:p>
          <a:p>
            <a:pPr algn="ctr">
              <a:buNone/>
            </a:pPr>
            <a:endParaRPr lang="sl-SI" sz="2500" b="1" dirty="0" smtClean="0"/>
          </a:p>
          <a:p>
            <a:pPr algn="ctr">
              <a:buNone/>
            </a:pPr>
            <a:r>
              <a:rPr lang="sl-SI" sz="2100" u="sng" dirty="0" smtClean="0"/>
              <a:t>Tekst: MELITA AŽMAN / 041 774 226 / </a:t>
            </a:r>
            <a:r>
              <a:rPr lang="de-DE" sz="2100" u="sng" dirty="0" smtClean="0"/>
              <a:t>040 578 877 </a:t>
            </a:r>
            <a:endParaRPr lang="sl-SI" sz="2100" u="sng" dirty="0" smtClean="0"/>
          </a:p>
          <a:p>
            <a:pPr algn="ctr">
              <a:buNone/>
            </a:pPr>
            <a:endParaRPr lang="sl-SI" sz="2000" b="1" dirty="0" smtClean="0"/>
          </a:p>
          <a:p>
            <a:pPr algn="ctr">
              <a:buNone/>
            </a:pPr>
            <a:endParaRPr lang="sl-SI" sz="2000" b="1" dirty="0" smtClean="0"/>
          </a:p>
          <a:p>
            <a:pPr algn="ctr">
              <a:buNone/>
            </a:pPr>
            <a:endParaRPr lang="sl-SI" sz="2000" b="1" dirty="0" smtClean="0"/>
          </a:p>
          <a:p>
            <a:pPr algn="ctr">
              <a:buNone/>
            </a:pPr>
            <a:endParaRPr lang="sl-SI" sz="2000" b="1" dirty="0" smtClean="0"/>
          </a:p>
          <a:p>
            <a:pPr algn="ctr">
              <a:buNone/>
            </a:pPr>
            <a:endParaRPr lang="sl-SI" sz="2000" b="1" dirty="0" smtClean="0"/>
          </a:p>
          <a:p>
            <a:pPr algn="ctr">
              <a:buNone/>
            </a:pPr>
            <a:endParaRPr lang="sl-SI" sz="2000" b="1" dirty="0" smtClean="0"/>
          </a:p>
          <a:p>
            <a:pPr algn="ctr">
              <a:buNone/>
            </a:pPr>
            <a:endParaRPr lang="sl-SI" sz="2000" b="1" dirty="0" smtClean="0"/>
          </a:p>
          <a:p>
            <a:pPr algn="ctr"/>
            <a:r>
              <a:rPr lang="sl-SI" sz="1200" b="1" dirty="0" smtClean="0"/>
              <a:t>ČRTOMIR FRELIH </a:t>
            </a:r>
            <a:r>
              <a:rPr lang="sl-SI" sz="1200" dirty="0" smtClean="0"/>
              <a:t>/</a:t>
            </a:r>
            <a:r>
              <a:rPr lang="sl-SI" sz="1200" b="1" dirty="0" smtClean="0"/>
              <a:t> </a:t>
            </a:r>
            <a:r>
              <a:rPr lang="sl-SI" sz="1200" dirty="0" smtClean="0"/>
              <a:t>A:Cesta radomeljske čete 10, 1235 Radomlje / E: </a:t>
            </a:r>
            <a:r>
              <a:rPr lang="sl-SI" sz="1200" dirty="0" err="1" smtClean="0">
                <a:hlinkClick r:id="rId3"/>
              </a:rPr>
              <a:t>frelih@ref.uni</a:t>
            </a:r>
            <a:r>
              <a:rPr lang="sl-SI" sz="1200" dirty="0" smtClean="0">
                <a:hlinkClick r:id="rId3"/>
              </a:rPr>
              <a:t>-</a:t>
            </a:r>
            <a:r>
              <a:rPr lang="sl-SI" sz="1200" dirty="0" err="1" smtClean="0">
                <a:hlinkClick r:id="rId3"/>
              </a:rPr>
              <a:t>lj.si</a:t>
            </a:r>
            <a:r>
              <a:rPr lang="sl-SI" sz="1200" dirty="0" smtClean="0"/>
              <a:t> / M:041 966 939</a:t>
            </a:r>
          </a:p>
          <a:p>
            <a:pPr>
              <a:buNone/>
            </a:pPr>
            <a:endParaRPr lang="sl-SI" b="1" dirty="0"/>
          </a:p>
        </p:txBody>
      </p:sp>
      <p:sp>
        <p:nvSpPr>
          <p:cNvPr id="4" name="PoljeZBesedilom 3"/>
          <p:cNvSpPr txBox="1"/>
          <p:nvPr/>
        </p:nvSpPr>
        <p:spPr>
          <a:xfrm>
            <a:off x="3071802" y="285728"/>
            <a:ext cx="6072198" cy="630942"/>
          </a:xfrm>
          <a:prstGeom prst="rect">
            <a:avLst/>
          </a:prstGeom>
          <a:noFill/>
        </p:spPr>
        <p:txBody>
          <a:bodyPr wrap="square" rtlCol="0">
            <a:spAutoFit/>
          </a:bodyPr>
          <a:lstStyle/>
          <a:p>
            <a:pPr algn="ctr"/>
            <a:r>
              <a:rPr lang="sl-SI" sz="3500" b="1" dirty="0" smtClean="0">
                <a:solidFill>
                  <a:schemeClr val="accent1"/>
                </a:solidFill>
              </a:rPr>
              <a:t>9. CAFE GALERIJA PUNGERT</a:t>
            </a:r>
            <a:endParaRPr lang="sl-SI" sz="3500" b="1" dirty="0">
              <a:solidFill>
                <a:schemeClr val="accent1"/>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0" y="0"/>
            <a:ext cx="3143240" cy="1408176"/>
          </a:xfrm>
        </p:spPr>
        <p:txBody>
          <a:bodyPr>
            <a:normAutofit fontScale="90000"/>
          </a:bodyPr>
          <a:lstStyle/>
          <a:p>
            <a:r>
              <a:rPr lang="sl-SI" sz="1300" dirty="0" smtClean="0"/>
              <a:t>GALERIJA PREŠERNOVIH NAGRAJENCEV ZA LIKOVNO UMETNOST KRANJ, </a:t>
            </a:r>
            <a:br>
              <a:rPr lang="sl-SI" sz="1300" dirty="0" smtClean="0"/>
            </a:br>
            <a:r>
              <a:rPr lang="sl-SI" sz="1300" dirty="0" smtClean="0"/>
              <a:t>Glavni trg 18, 4000 Kranj</a:t>
            </a:r>
            <a:br>
              <a:rPr lang="sl-SI" sz="1300" dirty="0" smtClean="0"/>
            </a:br>
            <a:r>
              <a:rPr lang="sl-SI" sz="1300" dirty="0" smtClean="0"/>
              <a:t/>
            </a:r>
            <a:br>
              <a:rPr lang="sl-SI" sz="1300" dirty="0" smtClean="0"/>
            </a:br>
            <a:r>
              <a:rPr lang="sl-SI" sz="1100" dirty="0" smtClean="0"/>
              <a:t>Delovni čas: TOR-PET 10:00-18:00</a:t>
            </a:r>
            <a:br>
              <a:rPr lang="sl-SI" sz="1100" dirty="0" smtClean="0"/>
            </a:br>
            <a:r>
              <a:rPr lang="sl-SI" sz="1100" dirty="0" smtClean="0"/>
              <a:t>SOB 10:00-13:00</a:t>
            </a:r>
            <a:r>
              <a:rPr lang="sl-SI" sz="900" dirty="0" smtClean="0"/>
              <a:t/>
            </a:r>
            <a:br>
              <a:rPr lang="sl-SI" sz="900" dirty="0" smtClean="0"/>
            </a:br>
            <a:r>
              <a:rPr lang="sl-SI" sz="1000" dirty="0" smtClean="0"/>
              <a:t/>
            </a:r>
            <a:br>
              <a:rPr lang="sl-SI" sz="1000" dirty="0" smtClean="0"/>
            </a:br>
            <a:r>
              <a:rPr lang="sl-SI" sz="1200" dirty="0" smtClean="0"/>
              <a:t>MARKO ARNEŽ / M :  041 674 204 </a:t>
            </a:r>
            <a:endParaRPr lang="sl-SI" sz="1200" dirty="0"/>
          </a:p>
        </p:txBody>
      </p:sp>
      <p:sp>
        <p:nvSpPr>
          <p:cNvPr id="3" name="Ograda vsebine 2"/>
          <p:cNvSpPr>
            <a:spLocks noGrp="1"/>
          </p:cNvSpPr>
          <p:nvPr>
            <p:ph idx="1"/>
          </p:nvPr>
        </p:nvSpPr>
        <p:spPr/>
        <p:txBody>
          <a:bodyPr>
            <a:normAutofit lnSpcReduction="10000"/>
          </a:bodyPr>
          <a:lstStyle/>
          <a:p>
            <a:pPr algn="ctr">
              <a:buNone/>
            </a:pPr>
            <a:endParaRPr lang="sl-SI" sz="3000" b="1" dirty="0" smtClean="0"/>
          </a:p>
          <a:p>
            <a:pPr algn="ctr">
              <a:buNone/>
            </a:pPr>
            <a:endParaRPr lang="sl-SI" sz="3000" b="1" dirty="0" smtClean="0"/>
          </a:p>
          <a:p>
            <a:pPr algn="ctr">
              <a:buNone/>
            </a:pPr>
            <a:r>
              <a:rPr lang="sl-SI" sz="3000" b="1" dirty="0" smtClean="0"/>
              <a:t>KOLAŽI</a:t>
            </a:r>
          </a:p>
          <a:p>
            <a:pPr algn="ctr">
              <a:buNone/>
            </a:pPr>
            <a:endParaRPr lang="sl-SI" sz="1300" b="1" dirty="0" smtClean="0"/>
          </a:p>
          <a:p>
            <a:pPr algn="ctr">
              <a:buNone/>
            </a:pPr>
            <a:r>
              <a:rPr lang="sl-SI" sz="1200" b="1" dirty="0" smtClean="0">
                <a:solidFill>
                  <a:schemeClr val="tx2">
                    <a:lumMod val="75000"/>
                  </a:schemeClr>
                </a:solidFill>
              </a:rPr>
              <a:t>V galeriji Prešernovih nagrajencev, ki jo vodi  Prof. MARKO ARNEŽ bodo tokrat predstavili obsežen slikarski opus akademskega slikarja in  nagrajenca Prešernovega sklada HERMANA GVARDJANČIČA. V okviru te obsežne razstave bo ena razstavna soba posvečena  </a:t>
            </a:r>
            <a:r>
              <a:rPr lang="sl-SI" sz="1200" b="1" dirty="0" err="1" smtClean="0">
                <a:solidFill>
                  <a:schemeClr val="tx2">
                    <a:lumMod val="75000"/>
                  </a:schemeClr>
                </a:solidFill>
              </a:rPr>
              <a:t>kolažnim</a:t>
            </a:r>
            <a:r>
              <a:rPr lang="sl-SI" sz="1200" b="1" dirty="0" smtClean="0">
                <a:solidFill>
                  <a:schemeClr val="tx2">
                    <a:lumMod val="75000"/>
                  </a:schemeClr>
                </a:solidFill>
              </a:rPr>
              <a:t> delom.</a:t>
            </a:r>
          </a:p>
          <a:p>
            <a:pPr algn="ctr">
              <a:buNone/>
            </a:pPr>
            <a:endParaRPr lang="sl-SI" sz="1300" b="1" dirty="0" smtClean="0"/>
          </a:p>
          <a:p>
            <a:pPr algn="ctr">
              <a:buNone/>
            </a:pPr>
            <a:r>
              <a:rPr lang="sl-SI" sz="2500" b="1" dirty="0" smtClean="0"/>
              <a:t>Prof .HERMAN GVARDJANČIČ</a:t>
            </a:r>
          </a:p>
          <a:p>
            <a:pPr algn="ctr">
              <a:buNone/>
            </a:pPr>
            <a:endParaRPr lang="sl-SI" sz="2100" b="1" dirty="0" smtClean="0"/>
          </a:p>
          <a:p>
            <a:pPr algn="ctr">
              <a:buNone/>
            </a:pPr>
            <a:r>
              <a:rPr lang="sl-SI" sz="1800" u="sng" dirty="0" smtClean="0"/>
              <a:t>Tekst: MARKO ARNEŽ / 041 674 204 </a:t>
            </a:r>
          </a:p>
          <a:p>
            <a:pPr algn="ctr">
              <a:buNone/>
            </a:pPr>
            <a:endParaRPr lang="sl-SI" sz="3500" b="1" dirty="0" smtClean="0"/>
          </a:p>
          <a:p>
            <a:pPr algn="ctr">
              <a:buNone/>
            </a:pPr>
            <a:endParaRPr lang="sl-SI" sz="3500" dirty="0" smtClean="0"/>
          </a:p>
          <a:p>
            <a:pPr algn="ctr"/>
            <a:r>
              <a:rPr lang="sl-SI" sz="1200" b="1" dirty="0" smtClean="0"/>
              <a:t>HERMAN GVARDJANČIČ </a:t>
            </a:r>
            <a:r>
              <a:rPr lang="sl-SI" sz="1200" dirty="0" smtClean="0"/>
              <a:t>/ M:041 665 834</a:t>
            </a:r>
            <a:endParaRPr lang="sl-SI" sz="1200" dirty="0"/>
          </a:p>
        </p:txBody>
      </p:sp>
      <p:sp>
        <p:nvSpPr>
          <p:cNvPr id="4" name="PoljeZBesedilom 3"/>
          <p:cNvSpPr txBox="1"/>
          <p:nvPr/>
        </p:nvSpPr>
        <p:spPr>
          <a:xfrm>
            <a:off x="3000364" y="142852"/>
            <a:ext cx="6143636" cy="1169551"/>
          </a:xfrm>
          <a:prstGeom prst="rect">
            <a:avLst/>
          </a:prstGeom>
          <a:noFill/>
        </p:spPr>
        <p:txBody>
          <a:bodyPr wrap="square" rtlCol="0">
            <a:spAutoFit/>
          </a:bodyPr>
          <a:lstStyle/>
          <a:p>
            <a:pPr algn="ctr"/>
            <a:r>
              <a:rPr lang="sl-SI" sz="3500" b="1" dirty="0" smtClean="0">
                <a:solidFill>
                  <a:schemeClr val="accent1"/>
                </a:solidFill>
              </a:rPr>
              <a:t>10. GALERIJA PREŠERNOVIH NAGRAJENCEV</a:t>
            </a:r>
            <a:endParaRPr lang="sl-SI" sz="3500" b="1" dirty="0">
              <a:solidFill>
                <a:schemeClr val="accent1"/>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0" y="0"/>
            <a:ext cx="3143240" cy="1408176"/>
          </a:xfrm>
        </p:spPr>
        <p:txBody>
          <a:bodyPr>
            <a:noAutofit/>
          </a:bodyPr>
          <a:lstStyle/>
          <a:p>
            <a:r>
              <a:rPr lang="sl-SI" sz="1400" dirty="0" smtClean="0"/>
              <a:t>LAYERJEVA HIŠA, </a:t>
            </a:r>
            <a:br>
              <a:rPr lang="sl-SI" sz="1400" dirty="0" smtClean="0"/>
            </a:br>
            <a:r>
              <a:rPr lang="sl-SI" sz="1400" dirty="0" smtClean="0"/>
              <a:t>Tomšičeva 32, </a:t>
            </a:r>
            <a:br>
              <a:rPr lang="sl-SI" sz="1400" dirty="0" smtClean="0"/>
            </a:br>
            <a:r>
              <a:rPr lang="sl-SI" sz="1400" dirty="0" smtClean="0"/>
              <a:t>4000 Kranj</a:t>
            </a:r>
            <a:r>
              <a:rPr lang="sl-SI" sz="1200" dirty="0" smtClean="0"/>
              <a:t/>
            </a:r>
            <a:br>
              <a:rPr lang="sl-SI" sz="1200" dirty="0" smtClean="0"/>
            </a:br>
            <a:r>
              <a:rPr lang="sl-SI" sz="1200" dirty="0" smtClean="0"/>
              <a:t/>
            </a:r>
            <a:br>
              <a:rPr lang="sl-SI" sz="1200" dirty="0" smtClean="0"/>
            </a:br>
            <a:r>
              <a:rPr lang="sl-SI" sz="1100" dirty="0" smtClean="0"/>
              <a:t>upravlja  Zavod CARNICA, </a:t>
            </a:r>
            <a:r>
              <a:rPr lang="sl-SI" sz="1100" dirty="0" err="1" smtClean="0"/>
              <a:t>Struževo</a:t>
            </a:r>
            <a:r>
              <a:rPr lang="sl-SI" sz="1100" dirty="0" smtClean="0"/>
              <a:t> 3, 4000 Kranj</a:t>
            </a:r>
            <a:br>
              <a:rPr lang="sl-SI" sz="1100" dirty="0" smtClean="0"/>
            </a:br>
            <a:r>
              <a:rPr lang="sl-SI" sz="1100" dirty="0" err="1" smtClean="0"/>
              <a:t>Selman</a:t>
            </a:r>
            <a:r>
              <a:rPr lang="sl-SI" sz="1100" dirty="0" smtClean="0"/>
              <a:t>  M: 040 859 421 / Zala M: 031 279 331</a:t>
            </a:r>
            <a:endParaRPr lang="sl-SI" sz="1100" dirty="0"/>
          </a:p>
        </p:txBody>
      </p:sp>
      <p:sp>
        <p:nvSpPr>
          <p:cNvPr id="3" name="Ograda vsebine 2"/>
          <p:cNvSpPr>
            <a:spLocks noGrp="1"/>
          </p:cNvSpPr>
          <p:nvPr>
            <p:ph idx="1"/>
          </p:nvPr>
        </p:nvSpPr>
        <p:spPr/>
        <p:txBody>
          <a:bodyPr/>
          <a:lstStyle/>
          <a:p>
            <a:pPr algn="ctr">
              <a:buNone/>
            </a:pPr>
            <a:r>
              <a:rPr lang="sl-SI" sz="3000" b="1" dirty="0" smtClean="0"/>
              <a:t>DELOVNI ATELJE V LAYERJEVI HIŠI </a:t>
            </a:r>
          </a:p>
          <a:p>
            <a:pPr algn="ctr">
              <a:buFontTx/>
              <a:buChar char="-"/>
            </a:pPr>
            <a:r>
              <a:rPr lang="sl-SI" sz="3000" b="1" dirty="0" smtClean="0"/>
              <a:t>GOSTJE IZ AVSTRIJE</a:t>
            </a:r>
          </a:p>
          <a:p>
            <a:pPr algn="ctr">
              <a:buFontTx/>
              <a:buChar char="-"/>
            </a:pPr>
            <a:endParaRPr lang="sl-SI" sz="1200" b="1" dirty="0" smtClean="0"/>
          </a:p>
          <a:p>
            <a:pPr algn="ctr">
              <a:buFontTx/>
              <a:buChar char="-"/>
            </a:pPr>
            <a:r>
              <a:rPr lang="sl-SI" sz="1200" b="1" dirty="0" smtClean="0">
                <a:solidFill>
                  <a:schemeClr val="tx2">
                    <a:lumMod val="75000"/>
                  </a:schemeClr>
                </a:solidFill>
              </a:rPr>
              <a:t>V rezidenčnem ateljeju bomo gostili tri avstrijske ustvarjalce, ki  bodo v okviru  mednarodnega Likovnega Festivala Kranj 2014 – ZDSLU, ustvarjali v ateljejih </a:t>
            </a:r>
            <a:r>
              <a:rPr lang="sl-SI" sz="1200" b="1" dirty="0" err="1" smtClean="0">
                <a:solidFill>
                  <a:schemeClr val="tx2">
                    <a:lumMod val="75000"/>
                  </a:schemeClr>
                </a:solidFill>
              </a:rPr>
              <a:t>Layerjeve</a:t>
            </a:r>
            <a:r>
              <a:rPr lang="sl-SI" sz="1200" b="1" dirty="0" smtClean="0">
                <a:solidFill>
                  <a:schemeClr val="tx2">
                    <a:lumMod val="75000"/>
                  </a:schemeClr>
                </a:solidFill>
              </a:rPr>
              <a:t> hiše in bodo svoja dela tam tudi postavili na ogled, hkrati pa se bodo predstavili tudi v Galeriji Kranjske hiše – Zavoda za turizem. Srečanje teh umetnikov  temelji na dobrih kreativnih odnosih med koroškimi umetniki in umetniki našega združenja.</a:t>
            </a:r>
          </a:p>
          <a:p>
            <a:pPr algn="ctr">
              <a:buFontTx/>
              <a:buChar char="-"/>
            </a:pPr>
            <a:endParaRPr lang="sl-SI" sz="1200" b="1" dirty="0" smtClean="0"/>
          </a:p>
          <a:p>
            <a:pPr algn="ctr">
              <a:buNone/>
            </a:pPr>
            <a:r>
              <a:rPr lang="sl-SI" sz="2200" b="1" dirty="0" smtClean="0"/>
              <a:t>1. LARISSA TOMASSETTI</a:t>
            </a:r>
          </a:p>
          <a:p>
            <a:pPr algn="ctr">
              <a:buNone/>
            </a:pPr>
            <a:r>
              <a:rPr lang="sl-SI" sz="2200" b="1" dirty="0" smtClean="0"/>
              <a:t>2. INGRID RIEBLER</a:t>
            </a:r>
          </a:p>
          <a:p>
            <a:pPr algn="ctr">
              <a:buNone/>
            </a:pPr>
            <a:r>
              <a:rPr lang="sl-SI" sz="2200" b="1" dirty="0" smtClean="0"/>
              <a:t>3. WERNER STADLMANN</a:t>
            </a:r>
          </a:p>
          <a:p>
            <a:pPr algn="ctr">
              <a:buNone/>
            </a:pPr>
            <a:endParaRPr lang="sl-SI" sz="2000" b="1" dirty="0" smtClean="0"/>
          </a:p>
          <a:p>
            <a:pPr>
              <a:buNone/>
            </a:pPr>
            <a:endParaRPr lang="sl-SI" dirty="0" smtClean="0"/>
          </a:p>
          <a:p>
            <a:pPr>
              <a:buNone/>
            </a:pPr>
            <a:endParaRPr lang="sl-SI" dirty="0" smtClean="0"/>
          </a:p>
          <a:p>
            <a:endParaRPr lang="sl-SI" dirty="0"/>
          </a:p>
        </p:txBody>
      </p:sp>
      <p:sp>
        <p:nvSpPr>
          <p:cNvPr id="4" name="PoljeZBesedilom 3"/>
          <p:cNvSpPr txBox="1"/>
          <p:nvPr/>
        </p:nvSpPr>
        <p:spPr>
          <a:xfrm>
            <a:off x="3428992" y="142852"/>
            <a:ext cx="5715008" cy="1169551"/>
          </a:xfrm>
          <a:prstGeom prst="rect">
            <a:avLst/>
          </a:prstGeom>
          <a:noFill/>
        </p:spPr>
        <p:txBody>
          <a:bodyPr wrap="square" rtlCol="0">
            <a:spAutoFit/>
          </a:bodyPr>
          <a:lstStyle/>
          <a:p>
            <a:pPr algn="ctr"/>
            <a:r>
              <a:rPr lang="sl-SI" sz="3500" b="1" dirty="0" smtClean="0">
                <a:solidFill>
                  <a:schemeClr val="accent1"/>
                </a:solidFill>
              </a:rPr>
              <a:t>11. LAYERJEVA HIŠA -REZIDENCE</a:t>
            </a:r>
            <a:endParaRPr lang="sl-SI" sz="3500" b="1" dirty="0">
              <a:solidFill>
                <a:schemeClr val="accent1"/>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0" y="0"/>
            <a:ext cx="3929058" cy="1408176"/>
          </a:xfrm>
        </p:spPr>
        <p:txBody>
          <a:bodyPr>
            <a:normAutofit fontScale="90000"/>
          </a:bodyPr>
          <a:lstStyle/>
          <a:p>
            <a:r>
              <a:rPr lang="sl-SI" sz="1600" dirty="0" smtClean="0"/>
              <a:t>ZAVOD ZA TURIZEM KRANJ - KRANJSKA HIŠA, Glavni trg 2, 4000 Kranj</a:t>
            </a:r>
            <a:r>
              <a:rPr lang="sl-SI" sz="1400" dirty="0" smtClean="0"/>
              <a:t/>
            </a:r>
            <a:br>
              <a:rPr lang="sl-SI" sz="1400" dirty="0" smtClean="0"/>
            </a:br>
            <a:r>
              <a:rPr lang="sl-SI" sz="1400" dirty="0" smtClean="0"/>
              <a:t/>
            </a:r>
            <a:br>
              <a:rPr lang="sl-SI" sz="1400" dirty="0" smtClean="0"/>
            </a:br>
            <a:r>
              <a:rPr lang="sl-SI" sz="1100" dirty="0" smtClean="0"/>
              <a:t>Delovni čas: PON-SOB 8:00-19:00</a:t>
            </a:r>
            <a:br>
              <a:rPr lang="sl-SI" sz="1100" dirty="0" smtClean="0"/>
            </a:br>
            <a:r>
              <a:rPr lang="sl-SI" sz="1100" dirty="0" smtClean="0"/>
              <a:t>NED,prazniki 9:00-18:00</a:t>
            </a:r>
            <a:r>
              <a:rPr lang="sl-SI" sz="1400" dirty="0" smtClean="0"/>
              <a:t/>
            </a:r>
            <a:br>
              <a:rPr lang="sl-SI" sz="1400" dirty="0" smtClean="0"/>
            </a:br>
            <a:r>
              <a:rPr lang="sl-SI" sz="1200" dirty="0" smtClean="0"/>
              <a:t/>
            </a:r>
            <a:br>
              <a:rPr lang="sl-SI" sz="1200" dirty="0" smtClean="0"/>
            </a:br>
            <a:r>
              <a:rPr lang="sl-SI" sz="1200" dirty="0" smtClean="0"/>
              <a:t> Direktorica: </a:t>
            </a:r>
            <a:r>
              <a:rPr lang="sl-SI" sz="1300" dirty="0" smtClean="0"/>
              <a:t>NATALIJA POLENEC  / M: 040 500 591</a:t>
            </a:r>
            <a:endParaRPr lang="sl-SI" sz="1300" dirty="0"/>
          </a:p>
        </p:txBody>
      </p:sp>
      <p:sp>
        <p:nvSpPr>
          <p:cNvPr id="3" name="Ograda vsebine 2"/>
          <p:cNvSpPr>
            <a:spLocks noGrp="1"/>
          </p:cNvSpPr>
          <p:nvPr>
            <p:ph idx="1"/>
          </p:nvPr>
        </p:nvSpPr>
        <p:spPr>
          <a:xfrm>
            <a:off x="457200" y="1928802"/>
            <a:ext cx="8229600" cy="4471998"/>
          </a:xfrm>
        </p:spPr>
        <p:txBody>
          <a:bodyPr>
            <a:normAutofit/>
          </a:bodyPr>
          <a:lstStyle/>
          <a:p>
            <a:pPr algn="ctr">
              <a:buNone/>
            </a:pPr>
            <a:r>
              <a:rPr lang="sl-SI" sz="3000" b="1" dirty="0" smtClean="0"/>
              <a:t>RAZSTAVLJAJO GOSTJE IZ AVSTRIJE</a:t>
            </a:r>
          </a:p>
          <a:p>
            <a:pPr algn="ctr">
              <a:buNone/>
            </a:pPr>
            <a:endParaRPr lang="sl-SI" sz="1200" b="1" dirty="0" smtClean="0"/>
          </a:p>
          <a:p>
            <a:pPr algn="ctr">
              <a:buNone/>
            </a:pPr>
            <a:endParaRPr lang="sl-SI" sz="1200" b="1" dirty="0" smtClean="0"/>
          </a:p>
          <a:p>
            <a:pPr algn="ctr">
              <a:buNone/>
            </a:pPr>
            <a:r>
              <a:rPr lang="sl-SI" sz="1400" b="1" dirty="0" smtClean="0">
                <a:solidFill>
                  <a:schemeClr val="tx2">
                    <a:lumMod val="75000"/>
                  </a:schemeClr>
                </a:solidFill>
              </a:rPr>
              <a:t>V rezidenčnem ateljeju bomo gostili tri avstrijske ustvarjalce, ki  bodo v okviru  mednarodnega Likovnega Festivala Kranj 2014 – ZDSLU, ustvarjali v ateljejih </a:t>
            </a:r>
            <a:r>
              <a:rPr lang="sl-SI" sz="1400" b="1" dirty="0" err="1" smtClean="0">
                <a:solidFill>
                  <a:schemeClr val="tx2">
                    <a:lumMod val="75000"/>
                  </a:schemeClr>
                </a:solidFill>
              </a:rPr>
              <a:t>Layerjeve</a:t>
            </a:r>
            <a:r>
              <a:rPr lang="sl-SI" sz="1400" b="1" dirty="0" smtClean="0">
                <a:solidFill>
                  <a:schemeClr val="tx2">
                    <a:lumMod val="75000"/>
                  </a:schemeClr>
                </a:solidFill>
              </a:rPr>
              <a:t> hiše in bodo svoja dela tam tudi postavili na ogled, hkrati pa se bodo predstavili tudi v Galeriji Kranjske hiše – Zavoda za turizem. Srečanje teh umetnikov  temelji na dobrih kreativnih odnosih med koroškimi umetniki in umetniki našega združenja.</a:t>
            </a:r>
          </a:p>
          <a:p>
            <a:pPr algn="ctr">
              <a:buNone/>
            </a:pPr>
            <a:endParaRPr lang="sl-SI" sz="1200" dirty="0" smtClean="0"/>
          </a:p>
          <a:p>
            <a:pPr algn="ctr">
              <a:buNone/>
            </a:pPr>
            <a:r>
              <a:rPr lang="sl-SI" sz="2200" b="1" dirty="0" smtClean="0"/>
              <a:t>1. LARISSA TOMASSETTI</a:t>
            </a:r>
          </a:p>
          <a:p>
            <a:pPr algn="ctr">
              <a:buNone/>
            </a:pPr>
            <a:r>
              <a:rPr lang="sl-SI" sz="2200" b="1" dirty="0" smtClean="0"/>
              <a:t>2. INGRID RIEBLER</a:t>
            </a:r>
          </a:p>
          <a:p>
            <a:pPr algn="ctr">
              <a:buNone/>
            </a:pPr>
            <a:r>
              <a:rPr lang="sl-SI" sz="2200" b="1" dirty="0" smtClean="0"/>
              <a:t>3. WERNER STADLMANN</a:t>
            </a:r>
            <a:endParaRPr lang="sl-SI" sz="2200" b="1" dirty="0"/>
          </a:p>
        </p:txBody>
      </p:sp>
      <p:sp>
        <p:nvSpPr>
          <p:cNvPr id="4" name="PoljeZBesedilom 3"/>
          <p:cNvSpPr txBox="1"/>
          <p:nvPr/>
        </p:nvSpPr>
        <p:spPr>
          <a:xfrm>
            <a:off x="3857620" y="142852"/>
            <a:ext cx="5286380" cy="1169551"/>
          </a:xfrm>
          <a:prstGeom prst="rect">
            <a:avLst/>
          </a:prstGeom>
          <a:noFill/>
        </p:spPr>
        <p:txBody>
          <a:bodyPr wrap="square" rtlCol="0">
            <a:spAutoFit/>
          </a:bodyPr>
          <a:lstStyle/>
          <a:p>
            <a:pPr algn="ctr"/>
            <a:r>
              <a:rPr lang="sl-SI" sz="3500" b="1" dirty="0" smtClean="0">
                <a:solidFill>
                  <a:schemeClr val="accent1"/>
                </a:solidFill>
              </a:rPr>
              <a:t>12. GALERIJA KRANJSKA HIŠA</a:t>
            </a:r>
            <a:endParaRPr lang="sl-SI" sz="3500" b="1" dirty="0">
              <a:solidFill>
                <a:schemeClr val="accent1"/>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0" y="0"/>
            <a:ext cx="2428860" cy="1408176"/>
          </a:xfrm>
        </p:spPr>
        <p:txBody>
          <a:bodyPr>
            <a:normAutofit/>
          </a:bodyPr>
          <a:lstStyle/>
          <a:p>
            <a:r>
              <a:rPr lang="sl-SI" sz="1400" dirty="0" smtClean="0"/>
              <a:t>GOSTILNA STARI MAYR</a:t>
            </a:r>
            <a:br>
              <a:rPr lang="sl-SI" sz="1400" dirty="0" smtClean="0"/>
            </a:br>
            <a:r>
              <a:rPr lang="sl-SI" sz="1400" dirty="0" smtClean="0"/>
              <a:t>Glavni trg 16, 4000 Kranj</a:t>
            </a:r>
            <a:br>
              <a:rPr lang="sl-SI" sz="1400" dirty="0" smtClean="0"/>
            </a:br>
            <a:r>
              <a:rPr lang="sl-SI" sz="1400" dirty="0" smtClean="0"/>
              <a:t/>
            </a:r>
            <a:br>
              <a:rPr lang="sl-SI" sz="1400" dirty="0" smtClean="0"/>
            </a:br>
            <a:r>
              <a:rPr lang="sl-SI" sz="1400" dirty="0" smtClean="0"/>
              <a:t>ALJAŽ / M: </a:t>
            </a:r>
            <a:endParaRPr lang="sl-SI" sz="1400" dirty="0"/>
          </a:p>
        </p:txBody>
      </p:sp>
      <p:sp>
        <p:nvSpPr>
          <p:cNvPr id="3" name="Ograda vsebine 2"/>
          <p:cNvSpPr>
            <a:spLocks noGrp="1"/>
          </p:cNvSpPr>
          <p:nvPr>
            <p:ph idx="1"/>
          </p:nvPr>
        </p:nvSpPr>
        <p:spPr>
          <a:xfrm>
            <a:off x="457200" y="1775191"/>
            <a:ext cx="8229600" cy="2225313"/>
          </a:xfrm>
        </p:spPr>
        <p:txBody>
          <a:bodyPr/>
          <a:lstStyle/>
          <a:p>
            <a:pPr algn="ctr">
              <a:buNone/>
            </a:pPr>
            <a:r>
              <a:rPr lang="sl-SI" sz="3000" b="1" dirty="0" smtClean="0"/>
              <a:t>PREDSTAVIJO SE ČLANI LIKOVNEGA DRUŠTVA KRANJ</a:t>
            </a:r>
          </a:p>
          <a:p>
            <a:pPr algn="ctr">
              <a:buNone/>
            </a:pPr>
            <a:r>
              <a:rPr lang="sl-SI" sz="1200" b="1" dirty="0" smtClean="0">
                <a:solidFill>
                  <a:schemeClr val="tx2">
                    <a:lumMod val="75000"/>
                  </a:schemeClr>
                </a:solidFill>
              </a:rPr>
              <a:t>Na razstavi se bodo predstavili  člani Likovnega društva Kranj, ki so se odzvali na natečaj  na temo Kolaža. Predstavilo se bo 15 članov.</a:t>
            </a:r>
          </a:p>
          <a:p>
            <a:pPr algn="ctr">
              <a:buNone/>
            </a:pPr>
            <a:endParaRPr lang="sl-SI" sz="1200" dirty="0" smtClean="0"/>
          </a:p>
          <a:p>
            <a:pPr algn="ctr">
              <a:buNone/>
            </a:pPr>
            <a:r>
              <a:rPr lang="sl-SI" sz="1800" u="sng" dirty="0" smtClean="0"/>
              <a:t>Tekst: Mag. KLAVDIJ TUTTA / M: 041 712 377</a:t>
            </a:r>
          </a:p>
          <a:p>
            <a:pPr algn="ctr">
              <a:buNone/>
            </a:pPr>
            <a:r>
              <a:rPr lang="sl-SI" sz="1800" u="sng" dirty="0" smtClean="0"/>
              <a:t> in MELITA AŽMAN / M:041 774 226 / </a:t>
            </a:r>
            <a:r>
              <a:rPr lang="de-DE" sz="1800" u="sng" dirty="0" smtClean="0"/>
              <a:t>040 578 877 </a:t>
            </a:r>
            <a:endParaRPr lang="sl-SI" sz="1800" u="sng" dirty="0"/>
          </a:p>
        </p:txBody>
      </p:sp>
      <p:sp>
        <p:nvSpPr>
          <p:cNvPr id="4" name="PoljeZBesedilom 3"/>
          <p:cNvSpPr txBox="1"/>
          <p:nvPr/>
        </p:nvSpPr>
        <p:spPr>
          <a:xfrm>
            <a:off x="2786050" y="357166"/>
            <a:ext cx="6357950" cy="630942"/>
          </a:xfrm>
          <a:prstGeom prst="rect">
            <a:avLst/>
          </a:prstGeom>
          <a:noFill/>
        </p:spPr>
        <p:txBody>
          <a:bodyPr wrap="square" rtlCol="0">
            <a:spAutoFit/>
          </a:bodyPr>
          <a:lstStyle/>
          <a:p>
            <a:pPr algn="ctr"/>
            <a:r>
              <a:rPr lang="sl-SI" sz="3500" b="1" dirty="0" smtClean="0">
                <a:solidFill>
                  <a:schemeClr val="accent1"/>
                </a:solidFill>
              </a:rPr>
              <a:t>13. RAZSTAVIŠČE STARI MAYR </a:t>
            </a:r>
            <a:endParaRPr lang="sl-SI" sz="3500" b="1" dirty="0">
              <a:solidFill>
                <a:schemeClr val="accent1"/>
              </a:solidFill>
            </a:endParaRPr>
          </a:p>
        </p:txBody>
      </p:sp>
      <p:sp>
        <p:nvSpPr>
          <p:cNvPr id="5" name="PoljeZBesedilom 4"/>
          <p:cNvSpPr txBox="1"/>
          <p:nvPr/>
        </p:nvSpPr>
        <p:spPr>
          <a:xfrm>
            <a:off x="500034" y="4071942"/>
            <a:ext cx="4071966" cy="2862322"/>
          </a:xfrm>
          <a:prstGeom prst="rect">
            <a:avLst/>
          </a:prstGeom>
          <a:noFill/>
        </p:spPr>
        <p:txBody>
          <a:bodyPr wrap="square" rtlCol="0">
            <a:spAutoFit/>
          </a:bodyPr>
          <a:lstStyle/>
          <a:p>
            <a:pPr marL="342900" indent="-342900" algn="ctr">
              <a:buAutoNum type="arabicPeriod"/>
            </a:pPr>
            <a:r>
              <a:rPr lang="sl-SI" b="1" dirty="0" smtClean="0"/>
              <a:t>JOŽE ERŽEN</a:t>
            </a:r>
          </a:p>
          <a:p>
            <a:pPr marL="342900" indent="-342900" algn="ctr">
              <a:buAutoNum type="arabicPeriod"/>
            </a:pPr>
            <a:r>
              <a:rPr lang="sl-SI" b="1" dirty="0" smtClean="0"/>
              <a:t>BOLESLAV ČERU</a:t>
            </a:r>
          </a:p>
          <a:p>
            <a:pPr marL="342900" indent="-342900" algn="ctr">
              <a:buAutoNum type="arabicPeriod"/>
            </a:pPr>
            <a:r>
              <a:rPr lang="sl-SI" b="1" dirty="0" smtClean="0"/>
              <a:t>ŠTEFKA KOŠIR PETRIČ</a:t>
            </a:r>
          </a:p>
          <a:p>
            <a:pPr marL="342900" indent="-342900" algn="ctr">
              <a:buAutoNum type="arabicPeriod"/>
            </a:pPr>
            <a:r>
              <a:rPr lang="sl-SI" b="1" dirty="0" smtClean="0"/>
              <a:t>NEJČ SLAPAR</a:t>
            </a:r>
          </a:p>
          <a:p>
            <a:pPr marL="342900" indent="-342900" algn="ctr">
              <a:buAutoNum type="arabicPeriod"/>
            </a:pPr>
            <a:r>
              <a:rPr lang="sl-SI" b="1" dirty="0" smtClean="0"/>
              <a:t>BISERKA KOMAC</a:t>
            </a:r>
          </a:p>
          <a:p>
            <a:pPr marL="342900" indent="-342900" algn="ctr">
              <a:buAutoNum type="arabicPeriod"/>
            </a:pPr>
            <a:r>
              <a:rPr lang="sl-SI" b="1" dirty="0" smtClean="0"/>
              <a:t>ZMAGO PUHAR</a:t>
            </a:r>
          </a:p>
          <a:p>
            <a:pPr marL="342900" indent="-342900" algn="ctr">
              <a:buAutoNum type="arabicPeriod"/>
            </a:pPr>
            <a:r>
              <a:rPr lang="sl-SI" b="1" dirty="0" smtClean="0"/>
              <a:t>LOJZE KALINŠEK</a:t>
            </a:r>
          </a:p>
          <a:p>
            <a:pPr marL="342900" indent="-342900" algn="ctr">
              <a:buAutoNum type="arabicPeriod"/>
            </a:pPr>
            <a:r>
              <a:rPr lang="sl-SI" b="1" dirty="0" smtClean="0"/>
              <a:t>ANDREJA ERŽEN</a:t>
            </a:r>
          </a:p>
          <a:p>
            <a:pPr marL="342900" indent="-342900" algn="ctr"/>
            <a:r>
              <a:rPr lang="sl-SI" b="1" dirty="0" smtClean="0"/>
              <a:t>9. LUČKA ŠPAROVEC</a:t>
            </a:r>
          </a:p>
          <a:p>
            <a:pPr marL="342900" indent="-342900" algn="ctr">
              <a:buAutoNum type="arabicPeriod"/>
            </a:pPr>
            <a:endParaRPr lang="sl-SI" b="1" dirty="0"/>
          </a:p>
        </p:txBody>
      </p:sp>
      <p:sp>
        <p:nvSpPr>
          <p:cNvPr id="6" name="PoljeZBesedilom 5"/>
          <p:cNvSpPr txBox="1"/>
          <p:nvPr/>
        </p:nvSpPr>
        <p:spPr>
          <a:xfrm>
            <a:off x="4786314" y="4071942"/>
            <a:ext cx="3714776" cy="2308324"/>
          </a:xfrm>
          <a:prstGeom prst="rect">
            <a:avLst/>
          </a:prstGeom>
          <a:noFill/>
        </p:spPr>
        <p:txBody>
          <a:bodyPr wrap="square" rtlCol="0">
            <a:spAutoFit/>
          </a:bodyPr>
          <a:lstStyle/>
          <a:p>
            <a:pPr algn="ctr"/>
            <a:r>
              <a:rPr lang="sl-SI" b="1" dirty="0" smtClean="0"/>
              <a:t>10. TOMAŽ ŠEBREK</a:t>
            </a:r>
          </a:p>
          <a:p>
            <a:pPr algn="ctr"/>
            <a:r>
              <a:rPr lang="sl-SI" b="1" dirty="0" smtClean="0"/>
              <a:t>11. JANEZ PRAPROTNIK</a:t>
            </a:r>
          </a:p>
          <a:p>
            <a:pPr algn="ctr"/>
            <a:r>
              <a:rPr lang="sl-SI" b="1" dirty="0" smtClean="0"/>
              <a:t>12. FRANCE BEŠTER</a:t>
            </a:r>
          </a:p>
          <a:p>
            <a:pPr algn="ctr"/>
            <a:r>
              <a:rPr lang="sl-SI" b="1" dirty="0" smtClean="0"/>
              <a:t>13. JOŽE STRAŽAR</a:t>
            </a:r>
          </a:p>
          <a:p>
            <a:pPr algn="ctr"/>
            <a:r>
              <a:rPr lang="sl-SI" b="1" dirty="0" smtClean="0"/>
              <a:t>14. BRINA TORKAR</a:t>
            </a:r>
          </a:p>
          <a:p>
            <a:pPr algn="ctr"/>
            <a:r>
              <a:rPr lang="sl-SI" b="1" dirty="0" smtClean="0"/>
              <a:t>15. VERONIKA V. POTOČNIK</a:t>
            </a:r>
          </a:p>
          <a:p>
            <a:pPr algn="ctr"/>
            <a:r>
              <a:rPr lang="sl-SI" b="1" dirty="0" smtClean="0"/>
              <a:t>16. IRENA JERAS DIMOVSKA</a:t>
            </a:r>
          </a:p>
          <a:p>
            <a:pPr algn="ctr"/>
            <a:r>
              <a:rPr lang="sl-SI" b="1" dirty="0" smtClean="0"/>
              <a:t>17. BOGE DIMOVSKI</a:t>
            </a:r>
            <a:endParaRPr lang="sl-SI" b="1"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42844" y="0"/>
            <a:ext cx="2786082" cy="1428736"/>
          </a:xfrm>
        </p:spPr>
        <p:txBody>
          <a:bodyPr>
            <a:normAutofit fontScale="90000"/>
          </a:bodyPr>
          <a:lstStyle/>
          <a:p>
            <a:r>
              <a:rPr lang="sv-SE" sz="1600" dirty="0" smtClean="0"/>
              <a:t>M</a:t>
            </a:r>
            <a:r>
              <a:rPr lang="sl-SI" sz="1600" dirty="0" smtClean="0"/>
              <a:t>ESTNA OBČINA KRANJ</a:t>
            </a:r>
            <a:r>
              <a:rPr lang="sv-SE" sz="1600" dirty="0" smtClean="0"/>
              <a:t>, </a:t>
            </a:r>
            <a:r>
              <a:rPr lang="sl-SI" sz="1600" dirty="0" smtClean="0"/>
              <a:t/>
            </a:r>
            <a:br>
              <a:rPr lang="sl-SI" sz="1600" dirty="0" smtClean="0"/>
            </a:br>
            <a:r>
              <a:rPr lang="sv-SE" sz="1600" dirty="0" smtClean="0"/>
              <a:t>Slovenski trg 1, 4000 Kranj</a:t>
            </a:r>
            <a:r>
              <a:rPr lang="sl-SI" sz="1600" dirty="0" smtClean="0"/>
              <a:t/>
            </a:r>
            <a:br>
              <a:rPr lang="sl-SI" sz="1600" dirty="0" smtClean="0"/>
            </a:br>
            <a:r>
              <a:rPr lang="sl-SI" sz="1400" dirty="0" smtClean="0"/>
              <a:t/>
            </a:r>
            <a:br>
              <a:rPr lang="sl-SI" sz="1400" dirty="0" smtClean="0"/>
            </a:br>
            <a:r>
              <a:rPr lang="sl-SI" sz="1100" dirty="0" smtClean="0"/>
              <a:t>Delovni čas: PON, TOR,ČET : 8:00 - 15:00</a:t>
            </a:r>
            <a:br>
              <a:rPr lang="sl-SI" sz="1100" dirty="0" smtClean="0"/>
            </a:br>
            <a:r>
              <a:rPr lang="sl-SI" sz="1100" dirty="0" smtClean="0"/>
              <a:t>SRE</a:t>
            </a:r>
            <a:r>
              <a:rPr lang="sl-SI" sz="1100" smtClean="0"/>
              <a:t>: 8:00-17:00</a:t>
            </a:r>
            <a:r>
              <a:rPr lang="sl-SI" sz="1100" dirty="0" smtClean="0"/>
              <a:t/>
            </a:r>
            <a:br>
              <a:rPr lang="sl-SI" sz="1100" dirty="0" smtClean="0"/>
            </a:br>
            <a:r>
              <a:rPr lang="sl-SI" sz="1100" dirty="0" smtClean="0"/>
              <a:t>PET: 8:00-13:00</a:t>
            </a:r>
            <a:br>
              <a:rPr lang="sl-SI" sz="1100" dirty="0" smtClean="0"/>
            </a:br>
            <a:r>
              <a:rPr lang="sl-SI" sz="1400" dirty="0" smtClean="0"/>
              <a:t/>
            </a:r>
            <a:br>
              <a:rPr lang="sl-SI" sz="1400" dirty="0" smtClean="0"/>
            </a:br>
            <a:r>
              <a:rPr lang="sl-SI" sz="1200" dirty="0" smtClean="0"/>
              <a:t>MARKO ARNEŽ / M: 041 674 204 </a:t>
            </a:r>
            <a:endParaRPr lang="sl-SI" sz="1200" dirty="0"/>
          </a:p>
        </p:txBody>
      </p:sp>
      <p:sp>
        <p:nvSpPr>
          <p:cNvPr id="3" name="Ograda vsebine 2"/>
          <p:cNvSpPr>
            <a:spLocks noGrp="1"/>
          </p:cNvSpPr>
          <p:nvPr>
            <p:ph sz="half" idx="1"/>
          </p:nvPr>
        </p:nvSpPr>
        <p:spPr>
          <a:xfrm>
            <a:off x="457200" y="3214686"/>
            <a:ext cx="4038600" cy="3643314"/>
          </a:xfrm>
        </p:spPr>
        <p:txBody>
          <a:bodyPr/>
          <a:lstStyle/>
          <a:p>
            <a:r>
              <a:rPr lang="sl-SI" sz="2000" dirty="0" smtClean="0"/>
              <a:t>LIKOVNO DRUŠTVO ŠKOFJA LOKA:</a:t>
            </a:r>
          </a:p>
          <a:p>
            <a:pPr>
              <a:buNone/>
            </a:pPr>
            <a:endParaRPr lang="sl-SI" sz="900" dirty="0" smtClean="0"/>
          </a:p>
          <a:p>
            <a:pPr marL="576072" indent="-457200">
              <a:buNone/>
            </a:pPr>
            <a:r>
              <a:rPr lang="sl-SI" sz="2200" b="1" dirty="0" smtClean="0"/>
              <a:t>1. BERKO</a:t>
            </a:r>
          </a:p>
          <a:p>
            <a:pPr marL="576072" indent="-457200">
              <a:buNone/>
            </a:pPr>
            <a:r>
              <a:rPr lang="sl-SI" sz="2200" b="1" dirty="0" smtClean="0"/>
              <a:t>2. MATEJ PLESTENJAK</a:t>
            </a:r>
          </a:p>
          <a:p>
            <a:pPr marL="576072" indent="-457200">
              <a:buNone/>
            </a:pPr>
            <a:r>
              <a:rPr lang="sl-SI" sz="2200" b="1" dirty="0" smtClean="0"/>
              <a:t>3. BARBARA DEMŠAR</a:t>
            </a:r>
          </a:p>
          <a:p>
            <a:pPr marL="576072" indent="-457200">
              <a:buNone/>
            </a:pPr>
            <a:r>
              <a:rPr lang="sl-SI" sz="2200" b="1" dirty="0" smtClean="0"/>
              <a:t>4. AGATA PAVLOVEC</a:t>
            </a:r>
          </a:p>
          <a:p>
            <a:pPr marL="576072" indent="-457200">
              <a:buNone/>
            </a:pPr>
            <a:r>
              <a:rPr lang="sl-SI" sz="2200" b="1" dirty="0" smtClean="0"/>
              <a:t>5. MARJAN PREVODNIK</a:t>
            </a:r>
          </a:p>
          <a:p>
            <a:pPr>
              <a:buNone/>
            </a:pPr>
            <a:endParaRPr lang="sl-SI" dirty="0"/>
          </a:p>
        </p:txBody>
      </p:sp>
      <p:sp>
        <p:nvSpPr>
          <p:cNvPr id="4" name="Ograda vsebine 3"/>
          <p:cNvSpPr>
            <a:spLocks noGrp="1"/>
          </p:cNvSpPr>
          <p:nvPr>
            <p:ph sz="half" idx="2"/>
          </p:nvPr>
        </p:nvSpPr>
        <p:spPr>
          <a:xfrm>
            <a:off x="4648200" y="3214686"/>
            <a:ext cx="4038600" cy="3643314"/>
          </a:xfrm>
        </p:spPr>
        <p:txBody>
          <a:bodyPr/>
          <a:lstStyle/>
          <a:p>
            <a:r>
              <a:rPr lang="sl-SI" sz="2000" dirty="0" smtClean="0"/>
              <a:t>LIKOVNO DRUŠTVO KRANJ:</a:t>
            </a:r>
          </a:p>
          <a:p>
            <a:pPr>
              <a:buNone/>
            </a:pPr>
            <a:endParaRPr lang="sl-SI" sz="900" dirty="0" smtClean="0"/>
          </a:p>
          <a:p>
            <a:pPr>
              <a:buNone/>
            </a:pPr>
            <a:r>
              <a:rPr lang="sl-SI" sz="2200" b="1" dirty="0" smtClean="0"/>
              <a:t>1. LUČKA ŠPAROVEC</a:t>
            </a:r>
          </a:p>
          <a:p>
            <a:pPr>
              <a:buNone/>
            </a:pPr>
            <a:r>
              <a:rPr lang="sl-SI" sz="2200" b="1" dirty="0" smtClean="0"/>
              <a:t>2. BOGE DIMOVSKI</a:t>
            </a:r>
          </a:p>
          <a:p>
            <a:pPr>
              <a:buNone/>
            </a:pPr>
            <a:r>
              <a:rPr lang="sl-SI" sz="2200" b="1" dirty="0" smtClean="0"/>
              <a:t>3. IRENA JERAS DIMOVSKA</a:t>
            </a:r>
          </a:p>
          <a:p>
            <a:pPr>
              <a:buNone/>
            </a:pPr>
            <a:r>
              <a:rPr lang="sl-SI" sz="2200" b="1" dirty="0" smtClean="0"/>
              <a:t>4. BRINA TORKAR</a:t>
            </a:r>
          </a:p>
          <a:p>
            <a:pPr>
              <a:buNone/>
            </a:pPr>
            <a:r>
              <a:rPr lang="sl-SI" sz="2200" b="1" dirty="0" smtClean="0"/>
              <a:t>5. JOŽE STRAŽAR</a:t>
            </a:r>
          </a:p>
          <a:p>
            <a:pPr>
              <a:buNone/>
            </a:pPr>
            <a:r>
              <a:rPr lang="sl-SI" sz="2200" b="1" dirty="0" smtClean="0"/>
              <a:t>6. LOJZE KALINŠEK</a:t>
            </a:r>
          </a:p>
          <a:p>
            <a:pPr>
              <a:buNone/>
            </a:pPr>
            <a:r>
              <a:rPr lang="sl-SI" sz="2200" b="1" dirty="0" smtClean="0"/>
              <a:t>7. IRENA GAYATRI HORVAT</a:t>
            </a:r>
          </a:p>
          <a:p>
            <a:pPr>
              <a:buNone/>
            </a:pPr>
            <a:r>
              <a:rPr lang="sl-SI" sz="2200" b="1" dirty="0" smtClean="0"/>
              <a:t>8. JOŽE ERŽEN</a:t>
            </a:r>
          </a:p>
          <a:p>
            <a:pPr>
              <a:buNone/>
            </a:pPr>
            <a:r>
              <a:rPr lang="sl-SI" sz="2200" b="1" dirty="0" smtClean="0"/>
              <a:t>9. ZMAGO PUHAR</a:t>
            </a:r>
            <a:endParaRPr lang="sl-SI" sz="2200" b="1" dirty="0"/>
          </a:p>
        </p:txBody>
      </p:sp>
      <p:sp>
        <p:nvSpPr>
          <p:cNvPr id="7" name="PoljeZBesedilom 6"/>
          <p:cNvSpPr txBox="1"/>
          <p:nvPr/>
        </p:nvSpPr>
        <p:spPr>
          <a:xfrm>
            <a:off x="3438516" y="581004"/>
            <a:ext cx="642942" cy="369332"/>
          </a:xfrm>
          <a:prstGeom prst="rect">
            <a:avLst/>
          </a:prstGeom>
          <a:noFill/>
        </p:spPr>
        <p:txBody>
          <a:bodyPr wrap="square" rtlCol="0">
            <a:spAutoFit/>
          </a:bodyPr>
          <a:lstStyle/>
          <a:p>
            <a:endParaRPr lang="sl-SI" dirty="0">
              <a:solidFill>
                <a:schemeClr val="accent1"/>
              </a:solidFill>
            </a:endParaRPr>
          </a:p>
        </p:txBody>
      </p:sp>
      <p:sp>
        <p:nvSpPr>
          <p:cNvPr id="9" name="PoljeZBesedilom 8"/>
          <p:cNvSpPr txBox="1"/>
          <p:nvPr/>
        </p:nvSpPr>
        <p:spPr>
          <a:xfrm>
            <a:off x="2928926" y="142852"/>
            <a:ext cx="6215074" cy="1169551"/>
          </a:xfrm>
          <a:prstGeom prst="rect">
            <a:avLst/>
          </a:prstGeom>
          <a:noFill/>
        </p:spPr>
        <p:txBody>
          <a:bodyPr wrap="square" rtlCol="0">
            <a:spAutoFit/>
          </a:bodyPr>
          <a:lstStyle/>
          <a:p>
            <a:pPr algn="ctr"/>
            <a:r>
              <a:rPr lang="sl-SI" sz="3500" b="1" dirty="0" smtClean="0">
                <a:solidFill>
                  <a:schemeClr val="accent1"/>
                </a:solidFill>
              </a:rPr>
              <a:t>14. GALERIJA MESTNE OBČINE KRANJ</a:t>
            </a:r>
            <a:endParaRPr lang="sl-SI" sz="3500" b="1" dirty="0">
              <a:solidFill>
                <a:schemeClr val="accent1"/>
              </a:solidFill>
            </a:endParaRPr>
          </a:p>
        </p:txBody>
      </p:sp>
      <p:sp>
        <p:nvSpPr>
          <p:cNvPr id="10" name="PoljeZBesedilom 9"/>
          <p:cNvSpPr txBox="1"/>
          <p:nvPr/>
        </p:nvSpPr>
        <p:spPr>
          <a:xfrm>
            <a:off x="500034" y="1571613"/>
            <a:ext cx="8215370" cy="1831271"/>
          </a:xfrm>
          <a:prstGeom prst="rect">
            <a:avLst/>
          </a:prstGeom>
          <a:noFill/>
        </p:spPr>
        <p:txBody>
          <a:bodyPr wrap="square" rtlCol="0">
            <a:spAutoFit/>
          </a:bodyPr>
          <a:lstStyle/>
          <a:p>
            <a:pPr algn="ctr"/>
            <a:r>
              <a:rPr lang="sl-SI" sz="3000" b="1" dirty="0" smtClean="0"/>
              <a:t>KOLAŽ NA GORENJSKEM</a:t>
            </a:r>
          </a:p>
          <a:p>
            <a:pPr algn="ctr"/>
            <a:endParaRPr lang="sl-SI" sz="500" b="1" dirty="0" smtClean="0"/>
          </a:p>
          <a:p>
            <a:pPr algn="ctr"/>
            <a:r>
              <a:rPr lang="sl-SI" sz="1200" b="1" dirty="0" smtClean="0">
                <a:solidFill>
                  <a:schemeClr val="tx2">
                    <a:lumMod val="75000"/>
                  </a:schemeClr>
                </a:solidFill>
              </a:rPr>
              <a:t>Razstava bo ponudila soočenje likovnih društev  Kranja in Škofje Loke. Avtorji so se odzvali na povabilo organizatorja in ustvarili nova likovna dela v tehniki Kolaža.  Tekst k tej razstavi bo pripravil Mag. BOGE DIMOVSKI.</a:t>
            </a:r>
          </a:p>
          <a:p>
            <a:pPr algn="ctr"/>
            <a:endParaRPr lang="sl-SI" sz="1200" b="1" dirty="0" smtClean="0"/>
          </a:p>
          <a:p>
            <a:pPr algn="ctr"/>
            <a:r>
              <a:rPr lang="sl-SI" u="sng" dirty="0" smtClean="0"/>
              <a:t>Tekst: BOGE DIMOVSKI / M: 031 259 774</a:t>
            </a:r>
          </a:p>
          <a:p>
            <a:pPr algn="ctr"/>
            <a:endParaRPr lang="sl-SI" sz="2000" b="1"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42844" y="0"/>
            <a:ext cx="2643206" cy="1408176"/>
          </a:xfrm>
        </p:spPr>
        <p:txBody>
          <a:bodyPr>
            <a:normAutofit fontScale="90000"/>
          </a:bodyPr>
          <a:lstStyle/>
          <a:p>
            <a:r>
              <a:rPr lang="sl-SI" sz="1300" dirty="0" smtClean="0"/>
              <a:t>Upravlja  ZAVOD ZA TURIZEM</a:t>
            </a:r>
            <a:r>
              <a:rPr lang="sl-SI" sz="1400" dirty="0" smtClean="0"/>
              <a:t>,</a:t>
            </a:r>
            <a:br>
              <a:rPr lang="sl-SI" sz="1400" dirty="0" smtClean="0"/>
            </a:br>
            <a:r>
              <a:rPr lang="sl-SI" sz="1600" dirty="0" smtClean="0"/>
              <a:t>KAVARNA KHISLSTEIN</a:t>
            </a:r>
            <a:br>
              <a:rPr lang="sl-SI" sz="1600" dirty="0" smtClean="0"/>
            </a:br>
            <a:r>
              <a:rPr lang="pl-PL" sz="1600" dirty="0" smtClean="0"/>
              <a:t>Tomšičeva ulica 44, 4000 Kranj</a:t>
            </a:r>
            <a:br>
              <a:rPr lang="pl-PL" sz="1600" dirty="0" smtClean="0"/>
            </a:br>
            <a:r>
              <a:rPr lang="pl-PL" sz="1400" dirty="0" smtClean="0"/>
              <a:t/>
            </a:r>
            <a:br>
              <a:rPr lang="pl-PL" sz="1400" dirty="0" smtClean="0"/>
            </a:br>
            <a:r>
              <a:rPr lang="pl-PL" sz="1000" dirty="0" smtClean="0"/>
              <a:t>Delovni čas: </a:t>
            </a:r>
            <a:br>
              <a:rPr lang="pl-PL" sz="1000" dirty="0" smtClean="0"/>
            </a:br>
            <a:r>
              <a:rPr lang="nn-NO" sz="1000" dirty="0" smtClean="0"/>
              <a:t>P</a:t>
            </a:r>
            <a:r>
              <a:rPr lang="sl-SI" sz="1000" dirty="0" smtClean="0"/>
              <a:t>ON</a:t>
            </a:r>
            <a:r>
              <a:rPr lang="nn-NO" sz="1000" dirty="0" smtClean="0"/>
              <a:t> </a:t>
            </a:r>
            <a:r>
              <a:rPr lang="sl-SI" sz="1000" dirty="0" smtClean="0"/>
              <a:t>: </a:t>
            </a:r>
            <a:r>
              <a:rPr lang="nn-NO" sz="1000" dirty="0" smtClean="0"/>
              <a:t>8.00- 13.00</a:t>
            </a:r>
            <a:r>
              <a:rPr lang="sl-SI" sz="1000" dirty="0" smtClean="0"/>
              <a:t>,</a:t>
            </a:r>
            <a:r>
              <a:rPr lang="nn-NO" sz="1000" dirty="0" smtClean="0"/>
              <a:t> </a:t>
            </a:r>
            <a:r>
              <a:rPr lang="sl-SI" sz="1000" dirty="0" smtClean="0"/>
              <a:t/>
            </a:r>
            <a:br>
              <a:rPr lang="sl-SI" sz="1000" dirty="0" smtClean="0"/>
            </a:br>
            <a:r>
              <a:rPr lang="nn-NO" sz="1000" dirty="0" smtClean="0"/>
              <a:t>T</a:t>
            </a:r>
            <a:r>
              <a:rPr lang="sl-SI" sz="1000" dirty="0" smtClean="0"/>
              <a:t>OR</a:t>
            </a:r>
            <a:r>
              <a:rPr lang="nn-NO" sz="1000" dirty="0" smtClean="0"/>
              <a:t>, </a:t>
            </a:r>
            <a:r>
              <a:rPr lang="sl-SI" sz="1000" dirty="0" smtClean="0"/>
              <a:t>SRE</a:t>
            </a:r>
            <a:r>
              <a:rPr lang="nn-NO" sz="1000" dirty="0" smtClean="0"/>
              <a:t>: 8.00- 19.00</a:t>
            </a:r>
            <a:r>
              <a:rPr lang="sl-SI" sz="1000" dirty="0" smtClean="0"/>
              <a:t>,</a:t>
            </a:r>
            <a:r>
              <a:rPr lang="nn-NO" sz="1000" dirty="0" smtClean="0"/>
              <a:t> Č</a:t>
            </a:r>
            <a:r>
              <a:rPr lang="sl-SI" sz="1000" dirty="0" smtClean="0"/>
              <a:t>ET</a:t>
            </a:r>
            <a:r>
              <a:rPr lang="nn-NO" sz="1000" dirty="0" smtClean="0"/>
              <a:t>- </a:t>
            </a:r>
            <a:r>
              <a:rPr lang="sl-SI" sz="1000" dirty="0" smtClean="0"/>
              <a:t>SOB</a:t>
            </a:r>
            <a:r>
              <a:rPr lang="nn-NO" sz="1000" dirty="0" smtClean="0"/>
              <a:t>: 8.00- 22.00</a:t>
            </a:r>
            <a:r>
              <a:rPr lang="sl-SI" sz="1000" dirty="0" smtClean="0"/>
              <a:t>, </a:t>
            </a:r>
            <a:r>
              <a:rPr lang="nn-NO" sz="1000" dirty="0" smtClean="0"/>
              <a:t>N</a:t>
            </a:r>
            <a:r>
              <a:rPr lang="sl-SI" sz="1000" dirty="0" smtClean="0"/>
              <a:t>ED,</a:t>
            </a:r>
            <a:r>
              <a:rPr lang="nn-NO" sz="1000" dirty="0" smtClean="0"/>
              <a:t> prazniki: 8.00-18.00</a:t>
            </a:r>
            <a:endParaRPr lang="sl-SI" sz="1000" dirty="0"/>
          </a:p>
        </p:txBody>
      </p:sp>
      <p:sp>
        <p:nvSpPr>
          <p:cNvPr id="3" name="Ograda vsebine 2"/>
          <p:cNvSpPr>
            <a:spLocks noGrp="1"/>
          </p:cNvSpPr>
          <p:nvPr>
            <p:ph idx="1"/>
          </p:nvPr>
        </p:nvSpPr>
        <p:spPr/>
        <p:txBody>
          <a:bodyPr/>
          <a:lstStyle/>
          <a:p>
            <a:pPr algn="ctr">
              <a:buNone/>
            </a:pPr>
            <a:endParaRPr lang="sl-SI" sz="3000" b="1" dirty="0" smtClean="0"/>
          </a:p>
          <a:p>
            <a:pPr algn="ctr">
              <a:buNone/>
            </a:pPr>
            <a:r>
              <a:rPr lang="sl-SI" sz="3000" b="1" dirty="0" smtClean="0"/>
              <a:t>KOLAŽ</a:t>
            </a:r>
          </a:p>
          <a:p>
            <a:pPr algn="ctr">
              <a:buNone/>
            </a:pPr>
            <a:endParaRPr lang="sl-SI" sz="900" b="1" dirty="0" smtClean="0"/>
          </a:p>
          <a:p>
            <a:pPr algn="ctr">
              <a:buNone/>
            </a:pPr>
            <a:r>
              <a:rPr lang="sl-SI" sz="1200" b="1" dirty="0" smtClean="0">
                <a:solidFill>
                  <a:schemeClr val="tx2">
                    <a:lumMod val="75000"/>
                  </a:schemeClr>
                </a:solidFill>
              </a:rPr>
              <a:t>Na razstavi se predstavijo diplomirane  oblikovalke tekstila, bakrenih in usnjenih modnih dodatkov. Princip dela omenjene trojice ustvarjalk temelji na </a:t>
            </a:r>
            <a:r>
              <a:rPr lang="sl-SI" sz="1200" b="1" dirty="0" err="1" smtClean="0">
                <a:solidFill>
                  <a:schemeClr val="tx2">
                    <a:lumMod val="75000"/>
                  </a:schemeClr>
                </a:solidFill>
              </a:rPr>
              <a:t>kolažnem</a:t>
            </a:r>
            <a:r>
              <a:rPr lang="sl-SI" sz="1200" b="1" dirty="0" smtClean="0">
                <a:solidFill>
                  <a:schemeClr val="tx2">
                    <a:lumMod val="75000"/>
                  </a:schemeClr>
                </a:solidFill>
              </a:rPr>
              <a:t> pristopu, ki jim v kreiranju omogoča obilo kreativne svobode.  </a:t>
            </a:r>
          </a:p>
          <a:p>
            <a:pPr algn="ctr">
              <a:buNone/>
            </a:pPr>
            <a:endParaRPr lang="sl-SI" sz="1200" b="1" dirty="0" smtClean="0"/>
          </a:p>
          <a:p>
            <a:pPr algn="ctr">
              <a:buNone/>
            </a:pPr>
            <a:r>
              <a:rPr lang="sl-SI" sz="1800" u="sng" dirty="0" smtClean="0"/>
              <a:t>Tekst: PETRA VENCELJ / M: 031 758 391</a:t>
            </a:r>
          </a:p>
          <a:p>
            <a:pPr algn="ctr">
              <a:buNone/>
            </a:pPr>
            <a:endParaRPr lang="sl-SI" sz="1200" b="1" dirty="0" smtClean="0"/>
          </a:p>
          <a:p>
            <a:pPr algn="ctr">
              <a:buNone/>
            </a:pPr>
            <a:endParaRPr lang="sl-SI" sz="1200" b="1" dirty="0" smtClean="0"/>
          </a:p>
          <a:p>
            <a:pPr algn="ctr">
              <a:buNone/>
            </a:pPr>
            <a:endParaRPr lang="sl-SI" sz="1200" b="1" dirty="0" smtClean="0"/>
          </a:p>
          <a:p>
            <a:pPr marL="118872" indent="0" algn="ctr">
              <a:buNone/>
            </a:pPr>
            <a:r>
              <a:rPr lang="sl-SI" sz="2200" b="1" dirty="0" smtClean="0"/>
              <a:t>1. TINA PAVLIN</a:t>
            </a:r>
          </a:p>
          <a:p>
            <a:pPr marL="118872" indent="0" algn="ctr">
              <a:buNone/>
            </a:pPr>
            <a:r>
              <a:rPr lang="sl-SI" sz="2200" b="1" dirty="0" smtClean="0"/>
              <a:t>2. JANA SELIŠKAR</a:t>
            </a:r>
          </a:p>
          <a:p>
            <a:pPr marL="118872" indent="0" algn="ctr">
              <a:buNone/>
            </a:pPr>
            <a:r>
              <a:rPr lang="sl-SI" sz="2200" b="1" dirty="0" smtClean="0"/>
              <a:t>3. NATAŠA DRUŠKOVIČ</a:t>
            </a:r>
          </a:p>
        </p:txBody>
      </p:sp>
      <p:sp>
        <p:nvSpPr>
          <p:cNvPr id="4" name="PoljeZBesedilom 3"/>
          <p:cNvSpPr txBox="1"/>
          <p:nvPr/>
        </p:nvSpPr>
        <p:spPr>
          <a:xfrm>
            <a:off x="3286116" y="285728"/>
            <a:ext cx="5857884" cy="1169551"/>
          </a:xfrm>
          <a:prstGeom prst="rect">
            <a:avLst/>
          </a:prstGeom>
          <a:noFill/>
        </p:spPr>
        <p:txBody>
          <a:bodyPr wrap="square" rtlCol="0">
            <a:spAutoFit/>
          </a:bodyPr>
          <a:lstStyle/>
          <a:p>
            <a:pPr algn="ctr"/>
            <a:r>
              <a:rPr lang="sl-SI" sz="3500" b="1" dirty="0" smtClean="0">
                <a:solidFill>
                  <a:schemeClr val="accent1"/>
                </a:solidFill>
              </a:rPr>
              <a:t>15. KAVARNA KHISELSTEIN 12.56 KRANJ </a:t>
            </a:r>
            <a:endParaRPr lang="sl-SI" sz="3500" b="1" dirty="0">
              <a:solidFill>
                <a:schemeClr val="accent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pPr algn="ctr"/>
            <a:r>
              <a:rPr lang="sl-SI" sz="3500" dirty="0" smtClean="0"/>
              <a:t> PRIZORIŠČA RAZSTAV:</a:t>
            </a:r>
            <a:endParaRPr lang="sl-SI" sz="3500" dirty="0"/>
          </a:p>
        </p:txBody>
      </p:sp>
      <p:sp>
        <p:nvSpPr>
          <p:cNvPr id="3" name="Ograda vsebine 2"/>
          <p:cNvSpPr>
            <a:spLocks noGrp="1"/>
          </p:cNvSpPr>
          <p:nvPr>
            <p:ph idx="1"/>
          </p:nvPr>
        </p:nvSpPr>
        <p:spPr/>
        <p:txBody>
          <a:bodyPr>
            <a:normAutofit lnSpcReduction="10000"/>
          </a:bodyPr>
          <a:lstStyle/>
          <a:p>
            <a:r>
              <a:rPr lang="sl-SI" sz="2000" b="1" dirty="0" smtClean="0">
                <a:solidFill>
                  <a:schemeClr val="accent1"/>
                </a:solidFill>
              </a:rPr>
              <a:t>1. AVLA GORENJSKEGA  GLASA</a:t>
            </a:r>
          </a:p>
          <a:p>
            <a:r>
              <a:rPr lang="sl-SI" sz="2000" b="1" dirty="0" smtClean="0">
                <a:solidFill>
                  <a:schemeClr val="accent1"/>
                </a:solidFill>
              </a:rPr>
              <a:t>2. GALERIJA V MESTNI HIŠI, STEBRIŠČNA DVORANA, PREŠERNOVA HIŠA, MALA GALERIJA - LD KRANJ</a:t>
            </a:r>
          </a:p>
          <a:p>
            <a:pPr algn="just"/>
            <a:r>
              <a:rPr lang="sl-SI" sz="2000" b="1" dirty="0" smtClean="0">
                <a:solidFill>
                  <a:schemeClr val="accent1"/>
                </a:solidFill>
              </a:rPr>
              <a:t>3. GALERIJA JANEZ PUHAR</a:t>
            </a:r>
          </a:p>
          <a:p>
            <a:pPr algn="just"/>
            <a:r>
              <a:rPr lang="sl-SI" sz="2000" b="1" dirty="0" smtClean="0">
                <a:solidFill>
                  <a:schemeClr val="accent1"/>
                </a:solidFill>
              </a:rPr>
              <a:t>4. LAYERJEVA HIŠA – Galerija</a:t>
            </a:r>
          </a:p>
          <a:p>
            <a:pPr algn="just"/>
            <a:r>
              <a:rPr lang="sl-SI" sz="2000" b="1" dirty="0" smtClean="0">
                <a:solidFill>
                  <a:schemeClr val="accent1"/>
                </a:solidFill>
              </a:rPr>
              <a:t>5. LAYERJEVA HIŠA – klet</a:t>
            </a:r>
          </a:p>
          <a:p>
            <a:pPr algn="just"/>
            <a:r>
              <a:rPr lang="sl-SI" sz="2000" b="1" dirty="0" smtClean="0">
                <a:solidFill>
                  <a:schemeClr val="accent1"/>
                </a:solidFill>
              </a:rPr>
              <a:t>6. LAYERJEVA HIŠA – na vrtu</a:t>
            </a:r>
          </a:p>
          <a:p>
            <a:pPr algn="just"/>
            <a:r>
              <a:rPr lang="sl-SI" sz="2000" b="1" dirty="0" smtClean="0">
                <a:solidFill>
                  <a:schemeClr val="accent1"/>
                </a:solidFill>
              </a:rPr>
              <a:t>7. FOYER PREŠERNOVEGA GLEDALIŠČA</a:t>
            </a:r>
          </a:p>
          <a:p>
            <a:pPr algn="just"/>
            <a:r>
              <a:rPr lang="sl-SI" sz="2000" b="1" dirty="0" smtClean="0">
                <a:solidFill>
                  <a:schemeClr val="accent1"/>
                </a:solidFill>
              </a:rPr>
              <a:t>8. GALERIJA dr. CENETA AVGUŠTINA ZVKDS – KRANJ</a:t>
            </a:r>
          </a:p>
          <a:p>
            <a:pPr algn="just"/>
            <a:r>
              <a:rPr lang="sl-SI" sz="2000" b="1" dirty="0" smtClean="0">
                <a:solidFill>
                  <a:schemeClr val="accent1"/>
                </a:solidFill>
              </a:rPr>
              <a:t>9. CAFE GALERIJA PUNGERT</a:t>
            </a:r>
          </a:p>
          <a:p>
            <a:pPr algn="just"/>
            <a:r>
              <a:rPr lang="sl-SI" sz="2000" b="1" dirty="0" smtClean="0">
                <a:solidFill>
                  <a:schemeClr val="accent1"/>
                </a:solidFill>
              </a:rPr>
              <a:t>10. GALERIJA PREŠERNOVIH NAGRAJENCEV</a:t>
            </a:r>
          </a:p>
          <a:p>
            <a:pPr algn="just"/>
            <a:r>
              <a:rPr lang="sl-SI" sz="2000" b="1" dirty="0" smtClean="0">
                <a:solidFill>
                  <a:schemeClr val="accent1"/>
                </a:solidFill>
              </a:rPr>
              <a:t>11. LAYERJEVA HIŠA – REZIDENCE</a:t>
            </a:r>
          </a:p>
          <a:p>
            <a:pPr algn="just"/>
            <a:r>
              <a:rPr lang="sl-SI" sz="2000" b="1" dirty="0" smtClean="0">
                <a:solidFill>
                  <a:schemeClr val="accent1"/>
                </a:solidFill>
              </a:rPr>
              <a:t>12. GALERIJA KRANJSKA HIŠA</a:t>
            </a:r>
          </a:p>
          <a:p>
            <a:pPr algn="just"/>
            <a:r>
              <a:rPr lang="sl-SI" sz="2000" b="1" dirty="0" smtClean="0">
                <a:solidFill>
                  <a:schemeClr val="accent1"/>
                </a:solidFill>
              </a:rPr>
              <a:t>13. RAZSTAVIŠČE STARI MAYR</a:t>
            </a:r>
          </a:p>
          <a:p>
            <a:pPr algn="just"/>
            <a:r>
              <a:rPr lang="sl-SI" sz="2000" b="1" dirty="0" smtClean="0">
                <a:solidFill>
                  <a:schemeClr val="accent1"/>
                </a:solidFill>
              </a:rPr>
              <a:t>14. GALERIJA MESTNE OBČINE KRANJ</a:t>
            </a:r>
          </a:p>
          <a:p>
            <a:pPr algn="just"/>
            <a:endParaRPr lang="sl-SI" sz="2000" b="1" dirty="0" smtClean="0">
              <a:solidFill>
                <a:schemeClr val="accent1"/>
              </a:solidFill>
            </a:endParaRPr>
          </a:p>
          <a:p>
            <a:pPr algn="just"/>
            <a:endParaRPr lang="sl-SI" sz="2000" b="1" dirty="0" smtClean="0">
              <a:solidFill>
                <a:schemeClr val="accent1"/>
              </a:solidFill>
            </a:endParaRPr>
          </a:p>
          <a:p>
            <a:pPr algn="just"/>
            <a:endParaRPr lang="sl-SI" sz="2000" b="1" dirty="0" smtClean="0">
              <a:solidFill>
                <a:schemeClr val="accent1"/>
              </a:solidFill>
            </a:endParaRPr>
          </a:p>
          <a:p>
            <a:pPr algn="just"/>
            <a:endParaRPr lang="sl-SI" sz="2000" b="1" dirty="0" smtClean="0">
              <a:solidFill>
                <a:schemeClr val="accent1"/>
              </a:solidFill>
            </a:endParaRPr>
          </a:p>
          <a:p>
            <a:pPr algn="just"/>
            <a:endParaRPr lang="sl-SI" sz="2000" b="1" dirty="0" smtClean="0">
              <a:solidFill>
                <a:schemeClr val="accent1"/>
              </a:solidFill>
            </a:endParaRPr>
          </a:p>
          <a:p>
            <a:pPr algn="just"/>
            <a:endParaRPr lang="sl-SI" sz="2000" dirty="0" smtClean="0"/>
          </a:p>
          <a:p>
            <a:pPr algn="just"/>
            <a:endParaRPr lang="sl-SI" sz="2000" b="1" dirty="0" smtClean="0">
              <a:solidFill>
                <a:schemeClr val="accent1"/>
              </a:solidFill>
            </a:endParaRPr>
          </a:p>
          <a:p>
            <a:pPr algn="just"/>
            <a:endParaRPr lang="sl-SI" sz="2000" b="1" dirty="0" smtClean="0">
              <a:solidFill>
                <a:schemeClr val="accent1"/>
              </a:solidFill>
            </a:endParaRPr>
          </a:p>
          <a:p>
            <a:pPr algn="just">
              <a:buNone/>
            </a:pPr>
            <a:endParaRPr lang="sl-SI" sz="2000" b="1" dirty="0" smtClean="0">
              <a:solidFill>
                <a:schemeClr val="accent1"/>
              </a:solidFill>
            </a:endParaRPr>
          </a:p>
          <a:p>
            <a:pPr algn="just"/>
            <a:endParaRPr lang="sl-SI" b="1" dirty="0" smtClean="0">
              <a:solidFill>
                <a:schemeClr val="accent1"/>
              </a:solidFill>
            </a:endParaRPr>
          </a:p>
          <a:p>
            <a:pPr algn="just"/>
            <a:endParaRPr lang="sl-SI" b="1" dirty="0" smtClean="0">
              <a:solidFill>
                <a:schemeClr val="accent1"/>
              </a:solidFill>
            </a:endParaRPr>
          </a:p>
          <a:p>
            <a:pPr algn="just"/>
            <a:endParaRPr lang="sl-SI" b="1" dirty="0" smtClean="0">
              <a:solidFill>
                <a:schemeClr val="accent1"/>
              </a:solidFill>
            </a:endParaRPr>
          </a:p>
          <a:p>
            <a:pPr algn="just"/>
            <a:endParaRPr lang="sl-SI" b="1" dirty="0" smtClean="0">
              <a:solidFill>
                <a:schemeClr val="accent1"/>
              </a:solidFill>
            </a:endParaRPr>
          </a:p>
          <a:p>
            <a:endParaRPr lang="sl-SI" b="1" dirty="0" smtClean="0">
              <a:solidFill>
                <a:schemeClr val="accent1"/>
              </a:solidFill>
            </a:endParaRPr>
          </a:p>
          <a:p>
            <a:endParaRPr lang="sl-SI" b="1" dirty="0" smtClean="0">
              <a:solidFill>
                <a:schemeClr val="accent1"/>
              </a:solidFill>
            </a:endParaRPr>
          </a:p>
          <a:p>
            <a:endParaRPr lang="sl-SI" b="1" dirty="0" smtClean="0">
              <a:solidFill>
                <a:schemeClr val="accent1"/>
              </a:solidFill>
            </a:endParaRPr>
          </a:p>
          <a:p>
            <a:endParaRPr lang="sl-SI"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42844" y="0"/>
            <a:ext cx="3214710" cy="1408176"/>
          </a:xfrm>
        </p:spPr>
        <p:txBody>
          <a:bodyPr>
            <a:normAutofit fontScale="90000"/>
          </a:bodyPr>
          <a:lstStyle/>
          <a:p>
            <a:r>
              <a:rPr lang="sl-SI" sz="1400" dirty="0" smtClean="0"/>
              <a:t>M-ARS, trgovina in domača ort, </a:t>
            </a:r>
            <a:br>
              <a:rPr lang="sl-SI" sz="1400" dirty="0" smtClean="0"/>
            </a:br>
            <a:r>
              <a:rPr lang="sl-SI" sz="1400" dirty="0" err="1" smtClean="0"/>
              <a:t>Čalič</a:t>
            </a:r>
            <a:r>
              <a:rPr lang="sl-SI" sz="1400" dirty="0" smtClean="0"/>
              <a:t> Marjan s.p.,</a:t>
            </a:r>
            <a:br>
              <a:rPr lang="sl-SI" sz="1400" dirty="0" smtClean="0"/>
            </a:br>
            <a:r>
              <a:rPr lang="sl-SI" sz="1400" dirty="0" smtClean="0"/>
              <a:t>Cankarjeva 4,  4000 Kranj</a:t>
            </a:r>
            <a:br>
              <a:rPr lang="sl-SI" sz="1400" dirty="0" smtClean="0"/>
            </a:br>
            <a:r>
              <a:rPr lang="sl-SI" sz="1100" dirty="0" smtClean="0"/>
              <a:t/>
            </a:r>
            <a:br>
              <a:rPr lang="sl-SI" sz="1100" dirty="0" smtClean="0"/>
            </a:br>
            <a:r>
              <a:rPr lang="pl-PL" sz="1100" dirty="0" smtClean="0"/>
              <a:t>Delovni čas: PON-PET 9:00 - 19:00,</a:t>
            </a:r>
            <a:br>
              <a:rPr lang="pl-PL" sz="1100" dirty="0" smtClean="0"/>
            </a:br>
            <a:r>
              <a:rPr lang="pl-PL" sz="1100" dirty="0" smtClean="0"/>
              <a:t>SOB 9:00 - 12:30</a:t>
            </a:r>
            <a:r>
              <a:rPr lang="pl-PL" sz="1000" dirty="0" smtClean="0"/>
              <a:t/>
            </a:r>
            <a:br>
              <a:rPr lang="pl-PL" sz="1000" dirty="0" smtClean="0"/>
            </a:br>
            <a:r>
              <a:rPr lang="pl-PL" sz="1300" dirty="0" smtClean="0"/>
              <a:t>MARGARETA VOVK-ČALIČ /M: 041 735 939</a:t>
            </a:r>
            <a:endParaRPr lang="sl-SI" sz="1300" dirty="0"/>
          </a:p>
        </p:txBody>
      </p:sp>
      <p:sp>
        <p:nvSpPr>
          <p:cNvPr id="3" name="Ograda vsebine 2"/>
          <p:cNvSpPr>
            <a:spLocks noGrp="1"/>
          </p:cNvSpPr>
          <p:nvPr>
            <p:ph idx="1"/>
          </p:nvPr>
        </p:nvSpPr>
        <p:spPr/>
        <p:txBody>
          <a:bodyPr/>
          <a:lstStyle/>
          <a:p>
            <a:pPr algn="ctr">
              <a:buNone/>
            </a:pPr>
            <a:r>
              <a:rPr lang="sl-SI" sz="3000" b="1" dirty="0" smtClean="0"/>
              <a:t>UMETNIŠKI KOLAŽ KRPANK</a:t>
            </a:r>
          </a:p>
          <a:p>
            <a:pPr algn="ctr">
              <a:buNone/>
            </a:pPr>
            <a:endParaRPr lang="sl-SI" sz="1200" b="1" dirty="0" smtClean="0"/>
          </a:p>
          <a:p>
            <a:pPr algn="ctr">
              <a:buNone/>
            </a:pPr>
            <a:r>
              <a:rPr lang="sl-SI" sz="1200" b="1" dirty="0" smtClean="0">
                <a:solidFill>
                  <a:schemeClr val="tx2">
                    <a:lumMod val="75000"/>
                  </a:schemeClr>
                </a:solidFill>
              </a:rPr>
              <a:t>V Etno galeriji Desetnici se bodo predstavili vodilni ustvarjalci na področju </a:t>
            </a:r>
            <a:r>
              <a:rPr lang="sl-SI" sz="1200" b="1" dirty="0" err="1" smtClean="0">
                <a:solidFill>
                  <a:schemeClr val="tx2">
                    <a:lumMod val="75000"/>
                  </a:schemeClr>
                </a:solidFill>
              </a:rPr>
              <a:t>krpank</a:t>
            </a:r>
            <a:r>
              <a:rPr lang="sl-SI" sz="1200" b="1" dirty="0" smtClean="0">
                <a:solidFill>
                  <a:schemeClr val="tx2">
                    <a:lumMod val="75000"/>
                  </a:schemeClr>
                </a:solidFill>
              </a:rPr>
              <a:t>.  Z manjšimi deli pa se jim bodo pridružile še slušateljice </a:t>
            </a:r>
            <a:r>
              <a:rPr lang="sl-SI" sz="1200" b="1" dirty="0" err="1" smtClean="0">
                <a:solidFill>
                  <a:schemeClr val="tx2">
                    <a:lumMod val="75000"/>
                  </a:schemeClr>
                </a:solidFill>
              </a:rPr>
              <a:t>Patckworka</a:t>
            </a:r>
            <a:r>
              <a:rPr lang="sl-SI" sz="1200" b="1" dirty="0" smtClean="0">
                <a:solidFill>
                  <a:schemeClr val="tx2">
                    <a:lumMod val="75000"/>
                  </a:schemeClr>
                </a:solidFill>
              </a:rPr>
              <a:t> pri MARGARETI VOVK ČALIČ.</a:t>
            </a:r>
          </a:p>
          <a:p>
            <a:pPr algn="ctr">
              <a:buNone/>
            </a:pPr>
            <a:endParaRPr lang="sl-SI" sz="1200" dirty="0" smtClean="0"/>
          </a:p>
          <a:p>
            <a:pPr algn="ctr">
              <a:buNone/>
            </a:pPr>
            <a:r>
              <a:rPr lang="sl-SI" sz="1800" u="sng" dirty="0" smtClean="0"/>
              <a:t>Tekst : CVETKA HOJNIK / M:041 772 310</a:t>
            </a:r>
          </a:p>
          <a:p>
            <a:pPr algn="ctr">
              <a:buNone/>
            </a:pPr>
            <a:endParaRPr lang="sl-SI" sz="2000" b="1" dirty="0" smtClean="0"/>
          </a:p>
          <a:p>
            <a:pPr algn="ctr">
              <a:buNone/>
            </a:pPr>
            <a:endParaRPr lang="sl-SI" sz="2000" b="1" dirty="0" smtClean="0"/>
          </a:p>
          <a:p>
            <a:pPr algn="ctr">
              <a:buNone/>
            </a:pPr>
            <a:r>
              <a:rPr lang="sl-SI" sz="2200" b="1" dirty="0" smtClean="0"/>
              <a:t>1. CVETKA HOJNIK </a:t>
            </a:r>
            <a:r>
              <a:rPr lang="sl-SI" sz="2200" dirty="0" smtClean="0"/>
              <a:t>/</a:t>
            </a:r>
            <a:r>
              <a:rPr lang="sl-SI" sz="1200" dirty="0" smtClean="0"/>
              <a:t> M: 041 772 310 / E: </a:t>
            </a:r>
            <a:r>
              <a:rPr lang="sl-SI" sz="1200" dirty="0" err="1" smtClean="0"/>
              <a:t>cvetka.hojnik@gmail.com</a:t>
            </a:r>
            <a:endParaRPr lang="sl-SI" sz="1200" dirty="0" smtClean="0"/>
          </a:p>
          <a:p>
            <a:pPr algn="ctr">
              <a:buNone/>
            </a:pPr>
            <a:r>
              <a:rPr lang="sl-SI" sz="2200" b="1" dirty="0" smtClean="0"/>
              <a:t>2. BORIS ZAPLATIL </a:t>
            </a:r>
            <a:r>
              <a:rPr lang="sl-SI" sz="2200" dirty="0" smtClean="0"/>
              <a:t>/ </a:t>
            </a:r>
            <a:r>
              <a:rPr lang="sl-SI" sz="1200" dirty="0" smtClean="0"/>
              <a:t>M: 040 599 000 / E: </a:t>
            </a:r>
            <a:r>
              <a:rPr lang="sl-SI" sz="1200" dirty="0" err="1" smtClean="0"/>
              <a:t>boris.zaplatil@email.si</a:t>
            </a:r>
            <a:endParaRPr lang="sl-SI" sz="1200" dirty="0" smtClean="0"/>
          </a:p>
          <a:p>
            <a:pPr algn="ctr">
              <a:buNone/>
            </a:pPr>
            <a:r>
              <a:rPr lang="sl-SI" sz="2200" b="1" dirty="0" smtClean="0"/>
              <a:t>3. MARGARETA VOVK-ČALIČ </a:t>
            </a:r>
          </a:p>
          <a:p>
            <a:pPr algn="ctr">
              <a:buNone/>
            </a:pPr>
            <a:r>
              <a:rPr lang="sl-SI" sz="2200" b="1" dirty="0" smtClean="0"/>
              <a:t>4. RENATA BEDENE</a:t>
            </a:r>
          </a:p>
          <a:p>
            <a:pPr algn="ctr">
              <a:buNone/>
            </a:pPr>
            <a:endParaRPr lang="sl-SI" sz="2000" b="1" dirty="0" smtClean="0"/>
          </a:p>
          <a:p>
            <a:pPr algn="ctr"/>
            <a:r>
              <a:rPr lang="sl-SI" sz="1500" dirty="0" smtClean="0"/>
              <a:t>Na razstavi sodelujejo tudi slušateljice PATCKWORKA pri MARGARETI VOVK- ČALIČ:</a:t>
            </a:r>
          </a:p>
          <a:p>
            <a:pPr algn="ctr">
              <a:buNone/>
            </a:pPr>
            <a:r>
              <a:rPr lang="sl-SI" sz="1500" dirty="0" smtClean="0"/>
              <a:t>CILKA DEŽMAN, TATJANA GROS, MATEJA DIMNIK</a:t>
            </a:r>
          </a:p>
          <a:p>
            <a:pPr>
              <a:buNone/>
            </a:pPr>
            <a:endParaRPr lang="sl-SI" sz="2000" b="1" dirty="0"/>
          </a:p>
        </p:txBody>
      </p:sp>
      <p:sp>
        <p:nvSpPr>
          <p:cNvPr id="4" name="PoljeZBesedilom 3"/>
          <p:cNvSpPr txBox="1"/>
          <p:nvPr/>
        </p:nvSpPr>
        <p:spPr>
          <a:xfrm>
            <a:off x="3143240" y="142852"/>
            <a:ext cx="6000760" cy="1169551"/>
          </a:xfrm>
          <a:prstGeom prst="rect">
            <a:avLst/>
          </a:prstGeom>
          <a:noFill/>
        </p:spPr>
        <p:txBody>
          <a:bodyPr wrap="square" rtlCol="0">
            <a:spAutoFit/>
          </a:bodyPr>
          <a:lstStyle/>
          <a:p>
            <a:pPr algn="ctr"/>
            <a:r>
              <a:rPr lang="sl-SI" sz="3500" b="1" dirty="0" smtClean="0">
                <a:solidFill>
                  <a:schemeClr val="accent1"/>
                </a:solidFill>
              </a:rPr>
              <a:t>16. ETNO GALERIJA DESETNICA</a:t>
            </a:r>
            <a:endParaRPr lang="sl-SI" sz="3500" b="1" dirty="0">
              <a:solidFill>
                <a:schemeClr val="accent1"/>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42844" y="155448"/>
            <a:ext cx="3000396" cy="1252728"/>
          </a:xfrm>
        </p:spPr>
        <p:txBody>
          <a:bodyPr>
            <a:normAutofit/>
          </a:bodyPr>
          <a:lstStyle/>
          <a:p>
            <a:r>
              <a:rPr lang="sl-SI" sz="1400" dirty="0" smtClean="0"/>
              <a:t>KRARH – društvo arhitektov,</a:t>
            </a:r>
            <a:br>
              <a:rPr lang="sl-SI" sz="1400" dirty="0" smtClean="0"/>
            </a:br>
            <a:r>
              <a:rPr lang="sl-SI" sz="1400" dirty="0" smtClean="0"/>
              <a:t>Glavni trg 20, 4000 Kranj</a:t>
            </a:r>
            <a:br>
              <a:rPr lang="sl-SI" sz="1400" dirty="0" smtClean="0"/>
            </a:br>
            <a:r>
              <a:rPr lang="sl-SI" sz="1400" dirty="0" smtClean="0"/>
              <a:t/>
            </a:r>
            <a:br>
              <a:rPr lang="sl-SI" sz="1400" dirty="0" smtClean="0"/>
            </a:br>
            <a:r>
              <a:rPr lang="sl-SI" sz="1200" dirty="0" smtClean="0"/>
              <a:t>ALEŠ PETERNEL / M: 070 745 744</a:t>
            </a:r>
            <a:endParaRPr lang="sl-SI" sz="1200" dirty="0"/>
          </a:p>
        </p:txBody>
      </p:sp>
      <p:sp>
        <p:nvSpPr>
          <p:cNvPr id="3" name="Ograda vsebine 2"/>
          <p:cNvSpPr>
            <a:spLocks noGrp="1"/>
          </p:cNvSpPr>
          <p:nvPr>
            <p:ph idx="1"/>
          </p:nvPr>
        </p:nvSpPr>
        <p:spPr/>
        <p:txBody>
          <a:bodyPr>
            <a:normAutofit/>
          </a:bodyPr>
          <a:lstStyle/>
          <a:p>
            <a:pPr algn="ctr">
              <a:buNone/>
            </a:pPr>
            <a:r>
              <a:rPr lang="sl-SI" sz="3000" b="1" dirty="0" smtClean="0"/>
              <a:t>ARHITEKTURNI KOLAŽ</a:t>
            </a:r>
          </a:p>
          <a:p>
            <a:pPr algn="ctr">
              <a:buNone/>
            </a:pPr>
            <a:endParaRPr lang="sl-SI" sz="1500" b="1" dirty="0" smtClean="0"/>
          </a:p>
          <a:p>
            <a:pPr algn="ctr">
              <a:buNone/>
            </a:pPr>
            <a:r>
              <a:rPr lang="sl-SI" sz="1200" b="1" dirty="0" smtClean="0">
                <a:solidFill>
                  <a:schemeClr val="tx2">
                    <a:lumMod val="75000"/>
                  </a:schemeClr>
                </a:solidFill>
              </a:rPr>
              <a:t>V postopku izdelave arhitekturnih projektov  je arhitekturni kolaž pomemben člen, ki pomaga arhitektu kreirati osmišljen  arhitekturni prostor. Na razstavi se bo predstavilo pet arhitektov Studia KRARH. Avtorje bo predstavila umetnostna zgodovinarka MELITA AŽMAN.</a:t>
            </a:r>
          </a:p>
          <a:p>
            <a:pPr algn="ctr">
              <a:buNone/>
            </a:pPr>
            <a:endParaRPr lang="sl-SI" sz="1200" b="1" dirty="0" smtClean="0"/>
          </a:p>
          <a:p>
            <a:pPr algn="ctr">
              <a:buNone/>
            </a:pPr>
            <a:r>
              <a:rPr lang="sl-SI" sz="1800" u="sng" dirty="0" smtClean="0"/>
              <a:t>Tekst: MELITA AŽMAN/ M: 041 774 266</a:t>
            </a:r>
            <a:r>
              <a:rPr lang="de-DE" sz="1800" u="sng" dirty="0" smtClean="0"/>
              <a:t> </a:t>
            </a:r>
            <a:r>
              <a:rPr lang="sl-SI" sz="1800" u="sng" dirty="0" smtClean="0"/>
              <a:t>/ </a:t>
            </a:r>
            <a:r>
              <a:rPr lang="de-DE" sz="1800" u="sng" dirty="0" smtClean="0"/>
              <a:t>040 578 877 </a:t>
            </a:r>
            <a:endParaRPr lang="sl-SI" sz="1800" u="sng" dirty="0" smtClean="0"/>
          </a:p>
          <a:p>
            <a:pPr algn="ctr">
              <a:buNone/>
            </a:pPr>
            <a:endParaRPr lang="sl-SI" sz="2000" dirty="0" smtClean="0"/>
          </a:p>
          <a:p>
            <a:pPr algn="ctr">
              <a:buNone/>
            </a:pPr>
            <a:r>
              <a:rPr lang="sl-SI" sz="2200" b="1" dirty="0" smtClean="0"/>
              <a:t>1. MATEJ MEJAK</a:t>
            </a:r>
          </a:p>
          <a:p>
            <a:pPr algn="ctr">
              <a:buNone/>
            </a:pPr>
            <a:r>
              <a:rPr lang="sl-SI" sz="2200" b="1" dirty="0" smtClean="0"/>
              <a:t>2. EVA BAJEC</a:t>
            </a:r>
          </a:p>
          <a:p>
            <a:pPr algn="ctr">
              <a:buNone/>
            </a:pPr>
            <a:r>
              <a:rPr lang="sl-SI" sz="2200" b="1" dirty="0" smtClean="0"/>
              <a:t>3. MARKO PAUŠER</a:t>
            </a:r>
          </a:p>
          <a:p>
            <a:pPr algn="ctr">
              <a:buNone/>
            </a:pPr>
            <a:r>
              <a:rPr lang="sl-SI" sz="2200" b="1" dirty="0" smtClean="0"/>
              <a:t>4. ALEŠ PETERNEL</a:t>
            </a:r>
          </a:p>
        </p:txBody>
      </p:sp>
      <p:sp>
        <p:nvSpPr>
          <p:cNvPr id="4" name="PoljeZBesedilom 3"/>
          <p:cNvSpPr txBox="1"/>
          <p:nvPr/>
        </p:nvSpPr>
        <p:spPr>
          <a:xfrm>
            <a:off x="3000364" y="142852"/>
            <a:ext cx="6143636" cy="1169551"/>
          </a:xfrm>
          <a:prstGeom prst="rect">
            <a:avLst/>
          </a:prstGeom>
          <a:noFill/>
        </p:spPr>
        <p:txBody>
          <a:bodyPr wrap="square" rtlCol="0">
            <a:spAutoFit/>
          </a:bodyPr>
          <a:lstStyle/>
          <a:p>
            <a:pPr algn="ctr"/>
            <a:r>
              <a:rPr lang="sl-SI" sz="3500" b="1" dirty="0" smtClean="0">
                <a:solidFill>
                  <a:schemeClr val="accent1"/>
                </a:solidFill>
              </a:rPr>
              <a:t>17. DRUŠTVO ARHITEKTOV -KRARH</a:t>
            </a:r>
            <a:endParaRPr lang="sl-SI" sz="3500" b="1" dirty="0">
              <a:solidFill>
                <a:schemeClr val="accent1"/>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0" y="0"/>
            <a:ext cx="2714612" cy="1408176"/>
          </a:xfrm>
        </p:spPr>
        <p:txBody>
          <a:bodyPr>
            <a:normAutofit fontScale="90000"/>
          </a:bodyPr>
          <a:lstStyle/>
          <a:p>
            <a:r>
              <a:rPr lang="sl-SI" sz="1400" dirty="0" smtClean="0"/>
              <a:t>GALERIJA KOLODVOR, Kulturno društvo Jožeta Paplerja Besnica, </a:t>
            </a:r>
            <a:r>
              <a:rPr lang="sl-SI" sz="1400" dirty="0" err="1" smtClean="0"/>
              <a:t>Pešnica</a:t>
            </a:r>
            <a:r>
              <a:rPr lang="sl-SI" sz="1400" dirty="0" smtClean="0"/>
              <a:t> 2, (Trata 9), </a:t>
            </a:r>
            <a:br>
              <a:rPr lang="sl-SI" sz="1400" dirty="0" smtClean="0"/>
            </a:br>
            <a:r>
              <a:rPr lang="sl-SI" sz="1400" dirty="0" smtClean="0"/>
              <a:t>4201  Zg. Besnica</a:t>
            </a:r>
            <a:br>
              <a:rPr lang="sl-SI" sz="1400" dirty="0" smtClean="0"/>
            </a:br>
            <a:r>
              <a:rPr lang="sl-SI" sz="1400" dirty="0" smtClean="0"/>
              <a:t/>
            </a:r>
            <a:br>
              <a:rPr lang="sl-SI" sz="1400" dirty="0" smtClean="0"/>
            </a:br>
            <a:r>
              <a:rPr lang="sl-SI" sz="1200" dirty="0" smtClean="0"/>
              <a:t>KARLO KUHAR / M: 068 151 055</a:t>
            </a:r>
            <a:br>
              <a:rPr lang="sl-SI" sz="1200" dirty="0" smtClean="0"/>
            </a:br>
            <a:r>
              <a:rPr lang="sl-SI" sz="1200" dirty="0" smtClean="0"/>
              <a:t>Mag. JANEZ ZENI / M: 031 306 600</a:t>
            </a:r>
            <a:endParaRPr lang="sl-SI" sz="1200" dirty="0"/>
          </a:p>
        </p:txBody>
      </p:sp>
      <p:sp>
        <p:nvSpPr>
          <p:cNvPr id="3" name="Ograda vsebine 2"/>
          <p:cNvSpPr>
            <a:spLocks noGrp="1"/>
          </p:cNvSpPr>
          <p:nvPr>
            <p:ph idx="1"/>
          </p:nvPr>
        </p:nvSpPr>
        <p:spPr/>
        <p:txBody>
          <a:bodyPr>
            <a:normAutofit/>
          </a:bodyPr>
          <a:lstStyle/>
          <a:p>
            <a:pPr algn="ctr">
              <a:buNone/>
            </a:pPr>
            <a:r>
              <a:rPr lang="sl-SI" sz="3000" b="1" dirty="0" smtClean="0"/>
              <a:t>KOLAŽ</a:t>
            </a:r>
          </a:p>
          <a:p>
            <a:pPr algn="ctr">
              <a:buNone/>
            </a:pPr>
            <a:endParaRPr lang="sl-SI" sz="1400" b="1" dirty="0" smtClean="0"/>
          </a:p>
          <a:p>
            <a:pPr algn="ctr">
              <a:buNone/>
            </a:pPr>
            <a:r>
              <a:rPr lang="sl-SI" sz="1200" b="1" dirty="0" smtClean="0">
                <a:solidFill>
                  <a:schemeClr val="tx2">
                    <a:lumMod val="75000"/>
                  </a:schemeClr>
                </a:solidFill>
              </a:rPr>
              <a:t>Razstavo pripravlja Likovno društvo Kranj - ZDSLU skupaj z Kulturnim društvom Jožeta Paplerja Besnica.  Predstavili se bodo trije člani Likovnega društva Kranj z najnovejšimi slikami v tehniki kolaža. Člani  Kulturnega društva Jožeta Paplerja bodo pripravili priložnostni kulturni program. Avtorje bo predstavila um. zg. PETRA VENCELJ.</a:t>
            </a:r>
            <a:endParaRPr lang="sl-SI" sz="1200" dirty="0" smtClean="0">
              <a:solidFill>
                <a:schemeClr val="tx2">
                  <a:lumMod val="75000"/>
                </a:schemeClr>
              </a:solidFill>
            </a:endParaRPr>
          </a:p>
          <a:p>
            <a:pPr algn="ctr">
              <a:buNone/>
            </a:pPr>
            <a:endParaRPr lang="sl-SI" sz="1200" b="1" dirty="0" smtClean="0"/>
          </a:p>
          <a:p>
            <a:pPr algn="ctr">
              <a:buNone/>
            </a:pPr>
            <a:r>
              <a:rPr lang="sl-SI" sz="2000" u="sng" dirty="0" smtClean="0"/>
              <a:t>Tekst: PETRA VENCELJ / M: 031 758 391</a:t>
            </a:r>
          </a:p>
          <a:p>
            <a:pPr algn="ctr">
              <a:buNone/>
            </a:pPr>
            <a:endParaRPr lang="sl-SI" sz="3000" b="1" dirty="0" smtClean="0"/>
          </a:p>
          <a:p>
            <a:pPr algn="ctr">
              <a:buNone/>
            </a:pPr>
            <a:r>
              <a:rPr lang="sl-SI" sz="2200" b="1" dirty="0" smtClean="0"/>
              <a:t>1. KARLO KUHAR</a:t>
            </a:r>
          </a:p>
          <a:p>
            <a:pPr algn="ctr">
              <a:buNone/>
            </a:pPr>
            <a:r>
              <a:rPr lang="sl-SI" sz="2200" b="1" dirty="0" smtClean="0"/>
              <a:t>2. LOJZE KALINŠEK</a:t>
            </a:r>
          </a:p>
          <a:p>
            <a:pPr algn="ctr">
              <a:buNone/>
            </a:pPr>
            <a:r>
              <a:rPr lang="sl-SI" sz="2200" b="1" dirty="0" smtClean="0"/>
              <a:t>3. LUČKA ŠPAROVEC</a:t>
            </a:r>
            <a:endParaRPr lang="sl-SI" sz="2200" b="1" dirty="0"/>
          </a:p>
        </p:txBody>
      </p:sp>
      <p:sp>
        <p:nvSpPr>
          <p:cNvPr id="4" name="PoljeZBesedilom 3"/>
          <p:cNvSpPr txBox="1"/>
          <p:nvPr/>
        </p:nvSpPr>
        <p:spPr>
          <a:xfrm>
            <a:off x="2857488" y="142852"/>
            <a:ext cx="6286512" cy="1169551"/>
          </a:xfrm>
          <a:prstGeom prst="rect">
            <a:avLst/>
          </a:prstGeom>
          <a:noFill/>
        </p:spPr>
        <p:txBody>
          <a:bodyPr wrap="square" rtlCol="0">
            <a:spAutoFit/>
          </a:bodyPr>
          <a:lstStyle/>
          <a:p>
            <a:pPr algn="ctr"/>
            <a:r>
              <a:rPr lang="sl-SI" sz="3500" b="1" dirty="0" smtClean="0">
                <a:solidFill>
                  <a:schemeClr val="accent1"/>
                </a:solidFill>
              </a:rPr>
              <a:t>18. GALERIJA KOLODVOR - BESNICA</a:t>
            </a:r>
            <a:endParaRPr lang="sl-SI" sz="3500" b="1" dirty="0">
              <a:solidFill>
                <a:schemeClr val="accent1"/>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0" y="0"/>
            <a:ext cx="3643306" cy="1408176"/>
          </a:xfrm>
        </p:spPr>
        <p:txBody>
          <a:bodyPr>
            <a:noAutofit/>
          </a:bodyPr>
          <a:lstStyle/>
          <a:p>
            <a:r>
              <a:rPr lang="sl-SI" sz="1400" dirty="0" smtClean="0"/>
              <a:t>STEKLARSTVO JUGOVIC, BLAŽ JUGOVIC S.P.</a:t>
            </a:r>
            <a:br>
              <a:rPr lang="sl-SI" sz="1400" dirty="0" smtClean="0"/>
            </a:br>
            <a:r>
              <a:rPr lang="sl-SI" sz="1400" dirty="0" smtClean="0"/>
              <a:t>Sp. Bitnje 23, 4209 Žabnica</a:t>
            </a:r>
            <a:r>
              <a:rPr lang="sl-SI" sz="1400" b="0" dirty="0" smtClean="0"/>
              <a:t/>
            </a:r>
            <a:br>
              <a:rPr lang="sl-SI" sz="1400" b="0" dirty="0" smtClean="0"/>
            </a:br>
            <a:r>
              <a:rPr lang="sl-SI" sz="1400" b="0" dirty="0" smtClean="0"/>
              <a:t/>
            </a:r>
            <a:br>
              <a:rPr lang="sl-SI" sz="1400" b="0" dirty="0" smtClean="0"/>
            </a:br>
            <a:r>
              <a:rPr lang="sl-SI" sz="1200" dirty="0" smtClean="0"/>
              <a:t>MAJDA JUGOVIC</a:t>
            </a:r>
            <a:r>
              <a:rPr lang="sl-SI" sz="1400" b="0" dirty="0" smtClean="0"/>
              <a:t/>
            </a:r>
            <a:br>
              <a:rPr lang="sl-SI" sz="1400" b="0" dirty="0" smtClean="0"/>
            </a:br>
            <a:endParaRPr lang="sl-SI" sz="1400" dirty="0"/>
          </a:p>
        </p:txBody>
      </p:sp>
      <p:sp>
        <p:nvSpPr>
          <p:cNvPr id="3" name="Ograda vsebine 2"/>
          <p:cNvSpPr>
            <a:spLocks noGrp="1"/>
          </p:cNvSpPr>
          <p:nvPr>
            <p:ph idx="1"/>
          </p:nvPr>
        </p:nvSpPr>
        <p:spPr/>
        <p:txBody>
          <a:bodyPr>
            <a:normAutofit/>
          </a:bodyPr>
          <a:lstStyle/>
          <a:p>
            <a:pPr algn="ctr">
              <a:buNone/>
            </a:pPr>
            <a:endParaRPr lang="sl-SI" sz="3000" b="1" dirty="0" smtClean="0"/>
          </a:p>
          <a:p>
            <a:pPr algn="ctr">
              <a:buNone/>
            </a:pPr>
            <a:r>
              <a:rPr lang="sl-SI" sz="3000" b="1" dirty="0" smtClean="0"/>
              <a:t>FOTO KOLAŽ – DIGITALNI KOLAŽ</a:t>
            </a:r>
          </a:p>
          <a:p>
            <a:pPr algn="ctr">
              <a:buNone/>
            </a:pPr>
            <a:r>
              <a:rPr lang="sl-SI" sz="3000" b="1" dirty="0" smtClean="0"/>
              <a:t> AVSTRIJA, SLOVENIJA</a:t>
            </a:r>
          </a:p>
          <a:p>
            <a:pPr algn="ctr">
              <a:buNone/>
            </a:pPr>
            <a:endParaRPr lang="sl-SI" sz="500" b="1" dirty="0" smtClean="0"/>
          </a:p>
          <a:p>
            <a:pPr algn="ctr">
              <a:buNone/>
            </a:pPr>
            <a:r>
              <a:rPr lang="sl-SI" sz="1200" b="1" dirty="0" smtClean="0">
                <a:solidFill>
                  <a:schemeClr val="tx2">
                    <a:lumMod val="75000"/>
                  </a:schemeClr>
                </a:solidFill>
              </a:rPr>
              <a:t>Razstavljene fotografije so nastale v fotografskih studiih, kot rezultat kombiniranja različnih posnetkov, ki jih avtorji poljubno prepletajo  med seboj in s tem ustvarjajo  nove likovne vrednosti.</a:t>
            </a:r>
          </a:p>
          <a:p>
            <a:pPr algn="ctr">
              <a:buNone/>
            </a:pPr>
            <a:endParaRPr lang="sl-SI" sz="1200" b="1" dirty="0" smtClean="0"/>
          </a:p>
          <a:p>
            <a:pPr algn="ctr">
              <a:buNone/>
            </a:pPr>
            <a:r>
              <a:rPr lang="sl-SI" sz="1800" u="sng" dirty="0" smtClean="0"/>
              <a:t>Tekst: MELITA AŽMAN / M: 041 774 226</a:t>
            </a:r>
          </a:p>
          <a:p>
            <a:pPr algn="ctr">
              <a:buNone/>
            </a:pPr>
            <a:endParaRPr lang="sl-SI" sz="1800" b="1" u="sng" dirty="0" smtClean="0"/>
          </a:p>
          <a:p>
            <a:pPr marL="576072" indent="-457200" algn="ctr">
              <a:buNone/>
            </a:pPr>
            <a:r>
              <a:rPr lang="sl-SI" sz="2200" b="1" dirty="0" smtClean="0"/>
              <a:t>1. FRITZ RATHKE (AUT)</a:t>
            </a:r>
          </a:p>
          <a:p>
            <a:pPr marL="576072" indent="-457200" algn="ctr">
              <a:buNone/>
            </a:pPr>
            <a:r>
              <a:rPr lang="sl-SI" sz="2200" b="1" dirty="0" smtClean="0"/>
              <a:t>2. KLAUS ZLATTINGER (AUT)</a:t>
            </a:r>
          </a:p>
          <a:p>
            <a:pPr marL="576072" indent="-457200" algn="ctr">
              <a:buNone/>
            </a:pPr>
            <a:r>
              <a:rPr lang="sl-SI" sz="2200" b="1" dirty="0" smtClean="0"/>
              <a:t>3. CVETO ZLATE</a:t>
            </a:r>
          </a:p>
          <a:p>
            <a:pPr marL="576072" indent="-457200" algn="ctr">
              <a:buNone/>
            </a:pPr>
            <a:r>
              <a:rPr lang="sl-SI" sz="2200" b="1" dirty="0" smtClean="0"/>
              <a:t>4. BORUT GRCE – BRUT</a:t>
            </a:r>
          </a:p>
          <a:p>
            <a:pPr marL="576072" indent="-457200">
              <a:buNone/>
            </a:pPr>
            <a:endParaRPr lang="sl-SI" sz="2000" b="1" dirty="0" smtClean="0"/>
          </a:p>
        </p:txBody>
      </p:sp>
      <p:sp>
        <p:nvSpPr>
          <p:cNvPr id="4" name="PoljeZBesedilom 3"/>
          <p:cNvSpPr txBox="1"/>
          <p:nvPr/>
        </p:nvSpPr>
        <p:spPr>
          <a:xfrm>
            <a:off x="3571868" y="142852"/>
            <a:ext cx="5572132" cy="1169551"/>
          </a:xfrm>
          <a:prstGeom prst="rect">
            <a:avLst/>
          </a:prstGeom>
          <a:noFill/>
        </p:spPr>
        <p:txBody>
          <a:bodyPr wrap="square" rtlCol="0">
            <a:spAutoFit/>
          </a:bodyPr>
          <a:lstStyle/>
          <a:p>
            <a:pPr algn="ctr"/>
            <a:r>
              <a:rPr lang="sl-SI" sz="3500" b="1" dirty="0" smtClean="0">
                <a:solidFill>
                  <a:schemeClr val="accent1"/>
                </a:solidFill>
              </a:rPr>
              <a:t>19. RAZSTAVNI PAVILJON JUGOVIC</a:t>
            </a:r>
            <a:endParaRPr lang="sl-SI" sz="3500" b="1" dirty="0">
              <a:solidFill>
                <a:schemeClr val="accent1"/>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2928926" y="152400"/>
            <a:ext cx="6215074" cy="1251062"/>
          </a:xfrm>
        </p:spPr>
        <p:txBody>
          <a:bodyPr>
            <a:normAutofit/>
          </a:bodyPr>
          <a:lstStyle/>
          <a:p>
            <a:pPr algn="ctr"/>
            <a:r>
              <a:rPr lang="sl-SI" sz="3500" dirty="0" smtClean="0">
                <a:solidFill>
                  <a:schemeClr val="accent1"/>
                </a:solidFill>
              </a:rPr>
              <a:t>20. RAZSTAVNI PAVILJON JUGOVIC</a:t>
            </a:r>
            <a:endParaRPr lang="sl-SI" sz="3500" dirty="0"/>
          </a:p>
        </p:txBody>
      </p:sp>
      <p:sp>
        <p:nvSpPr>
          <p:cNvPr id="3" name="Ograda vsebine 2"/>
          <p:cNvSpPr>
            <a:spLocks noGrp="1"/>
          </p:cNvSpPr>
          <p:nvPr>
            <p:ph sz="half" idx="1"/>
          </p:nvPr>
        </p:nvSpPr>
        <p:spPr>
          <a:xfrm>
            <a:off x="457200" y="3286124"/>
            <a:ext cx="4038600" cy="3571876"/>
          </a:xfrm>
        </p:spPr>
        <p:txBody>
          <a:bodyPr>
            <a:normAutofit fontScale="62500" lnSpcReduction="20000"/>
          </a:bodyPr>
          <a:lstStyle/>
          <a:p>
            <a:pPr marL="576072" indent="-457200">
              <a:buNone/>
            </a:pPr>
            <a:endParaRPr lang="sl-SI" sz="2200" b="1" dirty="0" smtClean="0"/>
          </a:p>
          <a:p>
            <a:pPr marL="576072" indent="-457200" algn="ctr"/>
            <a:r>
              <a:rPr lang="sl-SI" sz="2900" b="1" dirty="0" smtClean="0"/>
              <a:t> </a:t>
            </a:r>
            <a:r>
              <a:rPr lang="sl-SI" sz="2900" dirty="0" smtClean="0"/>
              <a:t>Avstrijski umetniki:</a:t>
            </a:r>
          </a:p>
          <a:p>
            <a:pPr marL="576072" indent="-457200" algn="ctr">
              <a:buNone/>
            </a:pPr>
            <a:endParaRPr lang="sl-SI" sz="2900" dirty="0" smtClean="0"/>
          </a:p>
          <a:p>
            <a:pPr marL="576072" indent="-457200" algn="ctr">
              <a:buNone/>
            </a:pPr>
            <a:r>
              <a:rPr lang="sl-SI" sz="2900" b="1" dirty="0" smtClean="0"/>
              <a:t>1. INA LOITZL</a:t>
            </a:r>
          </a:p>
          <a:p>
            <a:pPr marL="576072" indent="-457200" algn="ctr">
              <a:buNone/>
            </a:pPr>
            <a:r>
              <a:rPr lang="sl-SI" sz="2900" b="1" dirty="0" smtClean="0"/>
              <a:t>2. SUSSANE RIEGELNIK</a:t>
            </a:r>
          </a:p>
          <a:p>
            <a:pPr marL="576072" indent="-457200" algn="ctr">
              <a:buNone/>
            </a:pPr>
            <a:r>
              <a:rPr lang="sl-SI" sz="2900" b="1" dirty="0" smtClean="0"/>
              <a:t>3. TANJA PRUŠNIK</a:t>
            </a:r>
          </a:p>
          <a:p>
            <a:pPr marL="576072" indent="-457200" algn="ctr">
              <a:buNone/>
            </a:pPr>
            <a:r>
              <a:rPr lang="sl-SI" sz="2900" b="1" dirty="0" smtClean="0"/>
              <a:t>4. WALTER K</a:t>
            </a:r>
            <a:r>
              <a:rPr lang="sl-SI" sz="2900" b="1" dirty="0" smtClean="0">
                <a:latin typeface="Calibri"/>
              </a:rPr>
              <a:t>ÖSTENBAUER</a:t>
            </a:r>
            <a:r>
              <a:rPr lang="sl-SI" sz="2900" b="1" dirty="0" smtClean="0"/>
              <a:t> </a:t>
            </a:r>
          </a:p>
          <a:p>
            <a:endParaRPr lang="sl-SI" dirty="0"/>
          </a:p>
        </p:txBody>
      </p:sp>
      <p:sp>
        <p:nvSpPr>
          <p:cNvPr id="4" name="Ograda vsebine 3"/>
          <p:cNvSpPr>
            <a:spLocks noGrp="1"/>
          </p:cNvSpPr>
          <p:nvPr>
            <p:ph sz="half" idx="2"/>
          </p:nvPr>
        </p:nvSpPr>
        <p:spPr>
          <a:xfrm>
            <a:off x="4648200" y="3500438"/>
            <a:ext cx="4038600" cy="3357562"/>
          </a:xfrm>
        </p:spPr>
        <p:txBody>
          <a:bodyPr>
            <a:normAutofit fontScale="62500" lnSpcReduction="20000"/>
          </a:bodyPr>
          <a:lstStyle/>
          <a:p>
            <a:pPr algn="ctr"/>
            <a:r>
              <a:rPr lang="sl-SI" dirty="0" smtClean="0"/>
              <a:t>Člani Likovnega društva Kranj:</a:t>
            </a:r>
          </a:p>
          <a:p>
            <a:pPr>
              <a:buNone/>
            </a:pPr>
            <a:endParaRPr lang="sl-SI" dirty="0" smtClean="0"/>
          </a:p>
          <a:p>
            <a:pPr marL="576072" indent="-457200" algn="ctr">
              <a:buNone/>
            </a:pPr>
            <a:r>
              <a:rPr lang="sl-SI" b="1" dirty="0" smtClean="0"/>
              <a:t>1. PETER MAROLT</a:t>
            </a:r>
          </a:p>
          <a:p>
            <a:pPr marL="576072" indent="-457200" algn="ctr">
              <a:buNone/>
            </a:pPr>
            <a:r>
              <a:rPr lang="sl-SI" b="1" dirty="0" smtClean="0"/>
              <a:t>2. TOMAŽ ŠEBREK</a:t>
            </a:r>
          </a:p>
          <a:p>
            <a:pPr marL="576072" indent="-457200" algn="ctr">
              <a:buNone/>
            </a:pPr>
            <a:r>
              <a:rPr lang="sl-SI" b="1" dirty="0" smtClean="0"/>
              <a:t>3. JAKA BONČA</a:t>
            </a:r>
          </a:p>
          <a:p>
            <a:pPr marL="576072" indent="-457200" algn="ctr">
              <a:buNone/>
            </a:pPr>
            <a:r>
              <a:rPr lang="sl-SI" b="1" dirty="0" smtClean="0"/>
              <a:t>4. KAROL KUHAR</a:t>
            </a:r>
          </a:p>
          <a:p>
            <a:pPr marL="576072" indent="-457200" algn="ctr">
              <a:buNone/>
            </a:pPr>
            <a:r>
              <a:rPr lang="sl-SI" b="1" dirty="0" smtClean="0"/>
              <a:t>5. MIHA PERČIČ</a:t>
            </a:r>
          </a:p>
          <a:p>
            <a:pPr marL="576072" indent="-457200" algn="ctr">
              <a:buNone/>
            </a:pPr>
            <a:r>
              <a:rPr lang="sl-SI" b="1" dirty="0" smtClean="0"/>
              <a:t>6. BISERKA KOMAC</a:t>
            </a:r>
          </a:p>
          <a:p>
            <a:pPr marL="576072" indent="-457200" algn="ctr">
              <a:buNone/>
            </a:pPr>
            <a:r>
              <a:rPr lang="sl-SI" b="1" dirty="0" smtClean="0"/>
              <a:t>7. FRANCE BEŠTER</a:t>
            </a:r>
          </a:p>
          <a:p>
            <a:pPr marL="576072" indent="-457200" algn="ctr">
              <a:buNone/>
            </a:pPr>
            <a:r>
              <a:rPr lang="sl-SI" b="1" dirty="0" smtClean="0"/>
              <a:t>8. CVETO ZLATE</a:t>
            </a:r>
          </a:p>
          <a:p>
            <a:pPr marL="576072" indent="-457200" algn="ctr">
              <a:buNone/>
            </a:pPr>
            <a:r>
              <a:rPr lang="sl-SI" b="1" dirty="0" smtClean="0"/>
              <a:t>9. ŠTEFANIJA PETRIČ KOŠIR</a:t>
            </a:r>
          </a:p>
          <a:p>
            <a:pPr marL="576072" indent="-457200" algn="ctr">
              <a:buNone/>
            </a:pPr>
            <a:r>
              <a:rPr lang="sl-SI" b="1" dirty="0" smtClean="0"/>
              <a:t>10. NEJČ SLAPAR</a:t>
            </a:r>
          </a:p>
          <a:p>
            <a:pPr marL="576072" indent="-457200" algn="ctr">
              <a:buNone/>
            </a:pPr>
            <a:r>
              <a:rPr lang="sl-SI" b="1" dirty="0" smtClean="0"/>
              <a:t>11. BOLESLAV ČERU</a:t>
            </a:r>
          </a:p>
          <a:p>
            <a:pPr marL="576072" indent="-457200" algn="ctr">
              <a:buNone/>
            </a:pPr>
            <a:r>
              <a:rPr lang="sl-SI" b="1" dirty="0" smtClean="0"/>
              <a:t>12. JANEZ PRAPROTNIK</a:t>
            </a:r>
          </a:p>
          <a:p>
            <a:pPr>
              <a:buNone/>
            </a:pPr>
            <a:endParaRPr lang="sl-SI" dirty="0"/>
          </a:p>
        </p:txBody>
      </p:sp>
      <p:sp>
        <p:nvSpPr>
          <p:cNvPr id="5" name="PoljeZBesedilom 4"/>
          <p:cNvSpPr txBox="1"/>
          <p:nvPr/>
        </p:nvSpPr>
        <p:spPr>
          <a:xfrm>
            <a:off x="214282" y="1500174"/>
            <a:ext cx="8786874" cy="1446550"/>
          </a:xfrm>
          <a:prstGeom prst="rect">
            <a:avLst/>
          </a:prstGeom>
          <a:noFill/>
        </p:spPr>
        <p:txBody>
          <a:bodyPr wrap="square" rtlCol="0">
            <a:spAutoFit/>
          </a:bodyPr>
          <a:lstStyle/>
          <a:p>
            <a:pPr algn="ctr"/>
            <a:r>
              <a:rPr lang="sl-SI" sz="2500" b="1" dirty="0" smtClean="0"/>
              <a:t>AVSTRIJSKI UMETNIKI IN LIKOVNO DRUŠTVO KRANJ</a:t>
            </a:r>
          </a:p>
          <a:p>
            <a:pPr algn="ctr"/>
            <a:endParaRPr lang="sl-SI" sz="900" b="1" dirty="0" smtClean="0"/>
          </a:p>
          <a:p>
            <a:pPr algn="ctr"/>
            <a:r>
              <a:rPr lang="sl-SI" sz="1200" b="1" dirty="0" smtClean="0">
                <a:solidFill>
                  <a:schemeClr val="tx2">
                    <a:lumMod val="75000"/>
                  </a:schemeClr>
                </a:solidFill>
              </a:rPr>
              <a:t>Razstava je plod medsebojnega sodelovanja z avstrijskimi kolegi in Likovnega društva Kranj - ZDSLU. Predstavili bodo slike in objekte v </a:t>
            </a:r>
            <a:r>
              <a:rPr lang="sl-SI" sz="1200" b="1" dirty="0" err="1" smtClean="0">
                <a:solidFill>
                  <a:schemeClr val="tx2">
                    <a:lumMod val="75000"/>
                  </a:schemeClr>
                </a:solidFill>
              </a:rPr>
              <a:t>kolažni</a:t>
            </a:r>
            <a:r>
              <a:rPr lang="sl-SI" sz="1200" b="1" dirty="0" smtClean="0">
                <a:solidFill>
                  <a:schemeClr val="tx2">
                    <a:lumMod val="75000"/>
                  </a:schemeClr>
                </a:solidFill>
              </a:rPr>
              <a:t> in </a:t>
            </a:r>
            <a:r>
              <a:rPr lang="sl-SI" sz="1200" b="1" dirty="0" err="1" smtClean="0">
                <a:solidFill>
                  <a:schemeClr val="tx2">
                    <a:lumMod val="75000"/>
                  </a:schemeClr>
                </a:solidFill>
              </a:rPr>
              <a:t>asemblažni</a:t>
            </a:r>
            <a:r>
              <a:rPr lang="sl-SI" sz="1200" b="1" dirty="0" smtClean="0">
                <a:solidFill>
                  <a:schemeClr val="tx2">
                    <a:lumMod val="75000"/>
                  </a:schemeClr>
                </a:solidFill>
              </a:rPr>
              <a:t> tehniki.  </a:t>
            </a:r>
          </a:p>
          <a:p>
            <a:pPr algn="ctr"/>
            <a:endParaRPr lang="sl-SI" sz="1200" b="1" dirty="0" smtClean="0"/>
          </a:p>
          <a:p>
            <a:pPr algn="ctr"/>
            <a:r>
              <a:rPr lang="sl-SI" u="sng" dirty="0" smtClean="0"/>
              <a:t>Tekst: Mag. KLAVDIJ TUTTA / M: 041 712 377</a:t>
            </a:r>
            <a:endParaRPr lang="sl-SI" u="sng"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a:xfrm>
            <a:off x="0" y="5715016"/>
            <a:ext cx="9144000" cy="642942"/>
          </a:xfrm>
        </p:spPr>
        <p:txBody>
          <a:bodyPr>
            <a:normAutofit fontScale="90000"/>
          </a:bodyPr>
          <a:lstStyle/>
          <a:p>
            <a:pPr algn="ctr"/>
            <a:r>
              <a:rPr lang="sl-SI" sz="1600" dirty="0" smtClean="0">
                <a:solidFill>
                  <a:schemeClr val="accent1"/>
                </a:solidFill>
              </a:rPr>
              <a:t>Koncept: Mag. KLAVDIJ TUTTA</a:t>
            </a:r>
            <a:br>
              <a:rPr lang="sl-SI" sz="1600" dirty="0" smtClean="0">
                <a:solidFill>
                  <a:schemeClr val="accent1"/>
                </a:solidFill>
              </a:rPr>
            </a:br>
            <a:r>
              <a:rPr lang="sl-SI" sz="1600" dirty="0" smtClean="0">
                <a:solidFill>
                  <a:schemeClr val="accent1"/>
                </a:solidFill>
              </a:rPr>
              <a:t>Oblikovanje: MELITA AŽMAN</a:t>
            </a:r>
            <a:r>
              <a:rPr lang="sl-SI" sz="4800" dirty="0" smtClean="0">
                <a:solidFill>
                  <a:schemeClr val="accent1"/>
                </a:solidFill>
              </a:rPr>
              <a:t/>
            </a:r>
            <a:br>
              <a:rPr lang="sl-SI" sz="4800" dirty="0" smtClean="0">
                <a:solidFill>
                  <a:schemeClr val="accent1"/>
                </a:solidFill>
              </a:rPr>
            </a:br>
            <a:endParaRPr lang="sl-SI" dirty="0"/>
          </a:p>
        </p:txBody>
      </p:sp>
      <p:sp>
        <p:nvSpPr>
          <p:cNvPr id="3" name="Podnaslov 2"/>
          <p:cNvSpPr>
            <a:spLocks noGrp="1"/>
          </p:cNvSpPr>
          <p:nvPr>
            <p:ph type="subTitle" idx="1"/>
          </p:nvPr>
        </p:nvSpPr>
        <p:spPr>
          <a:xfrm>
            <a:off x="0" y="1643050"/>
            <a:ext cx="9144000" cy="1428760"/>
          </a:xfrm>
        </p:spPr>
        <p:txBody>
          <a:bodyPr>
            <a:normAutofit/>
          </a:bodyPr>
          <a:lstStyle/>
          <a:p>
            <a:pPr algn="ctr"/>
            <a:r>
              <a:rPr lang="sl-SI" sz="3000" b="1" dirty="0" smtClean="0"/>
              <a:t>DELOVNA VERZIJA</a:t>
            </a:r>
            <a:endParaRPr lang="sl-SI" sz="3000"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pPr algn="ctr"/>
            <a:r>
              <a:rPr lang="sl-SI" sz="3500" dirty="0" smtClean="0"/>
              <a:t> PRIZORIŠČA RAZSTAV:</a:t>
            </a:r>
            <a:endParaRPr lang="sl-SI" sz="3500" dirty="0"/>
          </a:p>
        </p:txBody>
      </p:sp>
      <p:sp>
        <p:nvSpPr>
          <p:cNvPr id="3" name="Ograda vsebine 2"/>
          <p:cNvSpPr>
            <a:spLocks noGrp="1"/>
          </p:cNvSpPr>
          <p:nvPr>
            <p:ph idx="1"/>
          </p:nvPr>
        </p:nvSpPr>
        <p:spPr/>
        <p:txBody>
          <a:bodyPr>
            <a:normAutofit/>
          </a:bodyPr>
          <a:lstStyle/>
          <a:p>
            <a:r>
              <a:rPr lang="sl-SI" sz="2000" b="1" dirty="0" smtClean="0">
                <a:solidFill>
                  <a:schemeClr val="accent1"/>
                </a:solidFill>
              </a:rPr>
              <a:t>15.</a:t>
            </a:r>
            <a:r>
              <a:rPr lang="sl-SI" sz="2000" dirty="0" smtClean="0">
                <a:solidFill>
                  <a:schemeClr val="accent1"/>
                </a:solidFill>
              </a:rPr>
              <a:t> </a:t>
            </a:r>
            <a:r>
              <a:rPr lang="sl-SI" sz="2000" b="1" dirty="0" smtClean="0">
                <a:solidFill>
                  <a:schemeClr val="accent1"/>
                </a:solidFill>
              </a:rPr>
              <a:t>KAVARNA KHISELSTEIN</a:t>
            </a:r>
            <a:r>
              <a:rPr lang="sl-SI" sz="2000" dirty="0" smtClean="0">
                <a:solidFill>
                  <a:schemeClr val="accent1"/>
                </a:solidFill>
              </a:rPr>
              <a:t> </a:t>
            </a:r>
            <a:r>
              <a:rPr lang="sl-SI" sz="2000" b="1" dirty="0" smtClean="0">
                <a:solidFill>
                  <a:schemeClr val="accent1"/>
                </a:solidFill>
              </a:rPr>
              <a:t>12.56 KRANJ </a:t>
            </a:r>
          </a:p>
          <a:p>
            <a:r>
              <a:rPr lang="sl-SI" sz="2000" b="1" dirty="0" smtClean="0">
                <a:solidFill>
                  <a:schemeClr val="accent1"/>
                </a:solidFill>
              </a:rPr>
              <a:t>16. ETNO GALERIJA DESETNICA</a:t>
            </a:r>
          </a:p>
          <a:p>
            <a:r>
              <a:rPr lang="sl-SI" sz="2000" b="1" dirty="0" smtClean="0">
                <a:solidFill>
                  <a:schemeClr val="accent1"/>
                </a:solidFill>
              </a:rPr>
              <a:t>17. DRUŠTVO ARHITEKTOV - KRARH</a:t>
            </a:r>
          </a:p>
          <a:p>
            <a:r>
              <a:rPr lang="sl-SI" sz="2000" b="1" dirty="0" smtClean="0">
                <a:solidFill>
                  <a:schemeClr val="accent1"/>
                </a:solidFill>
              </a:rPr>
              <a:t>18. GALERIJA KOLODVOR – BESNICA</a:t>
            </a:r>
          </a:p>
          <a:p>
            <a:r>
              <a:rPr lang="sl-SI" sz="2000" b="1" dirty="0" smtClean="0">
                <a:solidFill>
                  <a:schemeClr val="accent1"/>
                </a:solidFill>
              </a:rPr>
              <a:t>19. RAZSTAVNI PAVILJON JUGOVIC : FOTO KOLAŽ, DIGITALNI KOLAŽ- AVSTRIJA, SLOVENIJA</a:t>
            </a:r>
          </a:p>
          <a:p>
            <a:r>
              <a:rPr lang="sl-SI" sz="2000" b="1" dirty="0" smtClean="0">
                <a:solidFill>
                  <a:schemeClr val="accent1"/>
                </a:solidFill>
              </a:rPr>
              <a:t>20. RAZSTAVNI PAVILJON JUGOVIC –  AVSTRIJSKI UMETNIKI IN LIKOVNO DRUŠTVO KRANJ</a:t>
            </a:r>
          </a:p>
          <a:p>
            <a:endParaRPr lang="sl-SI" sz="2000" b="1" dirty="0" smtClean="0">
              <a:solidFill>
                <a:schemeClr val="accent1"/>
              </a:solidFill>
            </a:endParaRPr>
          </a:p>
          <a:p>
            <a:r>
              <a:rPr lang="sl-SI" sz="2000" b="1" u="sng" dirty="0" smtClean="0">
                <a:solidFill>
                  <a:schemeClr val="accent1"/>
                </a:solidFill>
              </a:rPr>
              <a:t>ORGANIZIRANA NAJ BI BILA TUDI 3 VODSTVA ZA ŠOLE</a:t>
            </a:r>
          </a:p>
          <a:p>
            <a:endParaRPr lang="sl-SI" sz="2000" b="1" dirty="0" smtClean="0">
              <a:solidFill>
                <a:schemeClr val="accent1"/>
              </a:solidFill>
            </a:endParaRPr>
          </a:p>
          <a:p>
            <a:endParaRPr lang="sl-SI" sz="2000" b="1" dirty="0" smtClean="0">
              <a:solidFill>
                <a:schemeClr val="accent1"/>
              </a:solidFill>
            </a:endParaRPr>
          </a:p>
          <a:p>
            <a:endParaRPr lang="sl-SI" sz="2000" b="1" dirty="0" smtClean="0">
              <a:solidFill>
                <a:schemeClr val="accent1"/>
              </a:solidFill>
            </a:endParaRPr>
          </a:p>
          <a:p>
            <a:pPr algn="r">
              <a:buNone/>
            </a:pPr>
            <a:endParaRPr lang="sl-SI" sz="2000" b="1" dirty="0" smtClean="0">
              <a:solidFill>
                <a:schemeClr val="accent1"/>
              </a:solidFill>
            </a:endParaRPr>
          </a:p>
          <a:p>
            <a:endParaRPr lang="sl-SI" sz="2000" b="1" dirty="0" smtClean="0">
              <a:solidFill>
                <a:schemeClr val="accent1"/>
              </a:solidFill>
            </a:endParaRPr>
          </a:p>
          <a:p>
            <a:pPr>
              <a:buNone/>
            </a:pPr>
            <a:endParaRPr lang="sl-SI" b="1" dirty="0" smtClean="0">
              <a:solidFill>
                <a:schemeClr val="accent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42844" y="0"/>
            <a:ext cx="3543296" cy="1428736"/>
          </a:xfrm>
        </p:spPr>
        <p:txBody>
          <a:bodyPr>
            <a:normAutofit/>
          </a:bodyPr>
          <a:lstStyle/>
          <a:p>
            <a:r>
              <a:rPr lang="sl-SI" sz="1500" dirty="0" smtClean="0"/>
              <a:t>GORENJSKI GLAS,d.o.o., </a:t>
            </a:r>
            <a:br>
              <a:rPr lang="sl-SI" sz="1500" dirty="0" smtClean="0"/>
            </a:br>
            <a:r>
              <a:rPr lang="sl-SI" sz="1500" dirty="0" smtClean="0"/>
              <a:t>Bleiweisova cesta 4, 4000 Kranj</a:t>
            </a:r>
            <a:br>
              <a:rPr lang="sl-SI" sz="1500" dirty="0" smtClean="0"/>
            </a:br>
            <a:r>
              <a:rPr lang="sl-SI" sz="1500" dirty="0" smtClean="0"/>
              <a:t/>
            </a:r>
            <a:br>
              <a:rPr lang="sl-SI" sz="1500" dirty="0" smtClean="0"/>
            </a:br>
            <a:r>
              <a:rPr lang="sl-SI" sz="1100" dirty="0" smtClean="0"/>
              <a:t>Delovni čas: 	PON, TOR,ČET,PET 7:00 – 15:00</a:t>
            </a:r>
            <a:br>
              <a:rPr lang="sl-SI" sz="1100" dirty="0" smtClean="0"/>
            </a:br>
            <a:r>
              <a:rPr lang="sl-SI" sz="1100" dirty="0" smtClean="0"/>
              <a:t>	SRE 7:00 – 15:00</a:t>
            </a:r>
            <a:br>
              <a:rPr lang="sl-SI" sz="1100" dirty="0" smtClean="0"/>
            </a:br>
            <a:r>
              <a:rPr lang="sl-SI" sz="1100" dirty="0" smtClean="0"/>
              <a:t>DINA KAVČIČ / </a:t>
            </a:r>
            <a:r>
              <a:rPr lang="sl-SI" sz="1100" dirty="0" err="1" smtClean="0">
                <a:solidFill>
                  <a:schemeClr val="accent1"/>
                </a:solidFill>
                <a:hlinkClick r:id="rId2"/>
              </a:rPr>
              <a:t>dina.kavcic@g</a:t>
            </a:r>
            <a:r>
              <a:rPr lang="sl-SI" sz="1100" dirty="0" smtClean="0">
                <a:solidFill>
                  <a:schemeClr val="accent1"/>
                </a:solidFill>
                <a:hlinkClick r:id="rId2"/>
              </a:rPr>
              <a:t>-</a:t>
            </a:r>
            <a:r>
              <a:rPr lang="sl-SI" sz="1100" dirty="0" err="1" smtClean="0">
                <a:solidFill>
                  <a:schemeClr val="accent1"/>
                </a:solidFill>
                <a:hlinkClick r:id="rId2"/>
              </a:rPr>
              <a:t>glas.si</a:t>
            </a:r>
            <a:r>
              <a:rPr lang="sl-SI" sz="1100" dirty="0" smtClean="0"/>
              <a:t> / M: 051 682 217</a:t>
            </a:r>
            <a:endParaRPr lang="sl-SI" sz="1100" dirty="0"/>
          </a:p>
        </p:txBody>
      </p:sp>
      <p:sp>
        <p:nvSpPr>
          <p:cNvPr id="3" name="Ograda vsebine 2"/>
          <p:cNvSpPr>
            <a:spLocks noGrp="1"/>
          </p:cNvSpPr>
          <p:nvPr>
            <p:ph idx="1"/>
          </p:nvPr>
        </p:nvSpPr>
        <p:spPr/>
        <p:txBody>
          <a:bodyPr>
            <a:normAutofit/>
          </a:bodyPr>
          <a:lstStyle/>
          <a:p>
            <a:pPr algn="ctr"/>
            <a:r>
              <a:rPr lang="sl-SI" sz="2000" dirty="0" smtClean="0"/>
              <a:t>OTVORITEV IN TISKOVNA KONFERENCA S PREDSTAVITVIJO PROJEKTA: </a:t>
            </a:r>
            <a:r>
              <a:rPr lang="sl-SI" sz="2000" b="1" dirty="0" smtClean="0"/>
              <a:t>sreda 1. oktober ob 11 uri</a:t>
            </a:r>
          </a:p>
          <a:p>
            <a:pPr algn="ctr"/>
            <a:endParaRPr lang="sl-SI" sz="2000" dirty="0" smtClean="0"/>
          </a:p>
          <a:p>
            <a:pPr algn="ctr">
              <a:buNone/>
            </a:pPr>
            <a:r>
              <a:rPr lang="sl-SI" sz="3000" b="1" dirty="0" smtClean="0"/>
              <a:t>PRIMERI KOLAŽA IN ASEMBLAŽA</a:t>
            </a:r>
          </a:p>
          <a:p>
            <a:pPr algn="ctr">
              <a:buNone/>
            </a:pPr>
            <a:endParaRPr lang="sl-SI" sz="900" b="1" dirty="0" smtClean="0"/>
          </a:p>
          <a:p>
            <a:pPr algn="ctr">
              <a:buNone/>
            </a:pPr>
            <a:r>
              <a:rPr lang="sl-SI" sz="1200" b="1" dirty="0" smtClean="0">
                <a:solidFill>
                  <a:schemeClr val="tx2">
                    <a:lumMod val="75000"/>
                  </a:schemeClr>
                </a:solidFill>
              </a:rPr>
              <a:t>Razstava bo na avtentičen način pokazala razliko med kolažem in </a:t>
            </a:r>
            <a:r>
              <a:rPr lang="sl-SI" sz="1200" b="1" dirty="0" err="1" smtClean="0">
                <a:solidFill>
                  <a:schemeClr val="tx2">
                    <a:lumMod val="75000"/>
                  </a:schemeClr>
                </a:solidFill>
              </a:rPr>
              <a:t>asemblažem</a:t>
            </a:r>
            <a:r>
              <a:rPr lang="sl-SI" sz="1200" b="1" dirty="0" smtClean="0">
                <a:solidFill>
                  <a:schemeClr val="tx2">
                    <a:lumMod val="75000"/>
                  </a:schemeClr>
                </a:solidFill>
              </a:rPr>
              <a:t>. Umetniški vodja  mednarodnega Festivala likovnih umetnosti Mag. KLAVDIJ TUTTA bo podrobneje obrazložil  koncept in idejo projekta. Po predstavitvi letošnjega mednarodnega Festivala likovnih umetnosti Kranj 2014 na temo KOLAŽA in ASEMBLAŽA, bodo spregovorili njegovi akterji. Pogovor bo vodila DINA KAČIČ.</a:t>
            </a:r>
          </a:p>
          <a:p>
            <a:pPr algn="ctr">
              <a:buNone/>
            </a:pPr>
            <a:endParaRPr lang="sl-SI" sz="2500" dirty="0" smtClean="0"/>
          </a:p>
          <a:p>
            <a:pPr algn="ctr">
              <a:buNone/>
            </a:pPr>
            <a:r>
              <a:rPr lang="sl-SI" sz="2000" dirty="0" smtClean="0"/>
              <a:t>	</a:t>
            </a:r>
            <a:r>
              <a:rPr lang="sl-SI" sz="2200" b="1" dirty="0" smtClean="0"/>
              <a:t>1. MARKO TUŠEK </a:t>
            </a:r>
            <a:r>
              <a:rPr lang="sl-SI" sz="2200" dirty="0" smtClean="0"/>
              <a:t>/</a:t>
            </a:r>
            <a:r>
              <a:rPr lang="sl-SI" sz="2200" dirty="0" err="1" smtClean="0"/>
              <a:t>asemblaž</a:t>
            </a:r>
            <a:r>
              <a:rPr lang="sl-SI" sz="2200" dirty="0" smtClean="0"/>
              <a:t>/</a:t>
            </a:r>
          </a:p>
          <a:p>
            <a:pPr algn="ctr">
              <a:buNone/>
            </a:pPr>
            <a:r>
              <a:rPr lang="sl-SI" sz="2200" b="1" dirty="0" smtClean="0"/>
              <a:t>	2. FRANC VOZELJ </a:t>
            </a:r>
            <a:r>
              <a:rPr lang="sl-SI" sz="2200" dirty="0" smtClean="0"/>
              <a:t>/kolaž/</a:t>
            </a:r>
          </a:p>
          <a:p>
            <a:pPr algn="ctr">
              <a:buNone/>
            </a:pPr>
            <a:r>
              <a:rPr lang="sl-SI" sz="2200" b="1" dirty="0" smtClean="0"/>
              <a:t>	3. KLEMENTINA GOLIJA </a:t>
            </a:r>
            <a:r>
              <a:rPr lang="sl-SI" sz="2200" dirty="0" smtClean="0"/>
              <a:t>/kolaž/</a:t>
            </a:r>
          </a:p>
          <a:p>
            <a:pPr algn="ctr">
              <a:buNone/>
            </a:pPr>
            <a:r>
              <a:rPr lang="sl-SI" sz="2200" b="1" dirty="0" smtClean="0"/>
              <a:t>	4. NEJČ SLAPAR </a:t>
            </a:r>
            <a:r>
              <a:rPr lang="sl-SI" sz="2200" dirty="0" smtClean="0"/>
              <a:t>/</a:t>
            </a:r>
            <a:r>
              <a:rPr lang="sl-SI" sz="2200" dirty="0" err="1" smtClean="0"/>
              <a:t>asemblaž</a:t>
            </a:r>
            <a:r>
              <a:rPr lang="sl-SI" sz="2200" dirty="0" smtClean="0"/>
              <a:t>/</a:t>
            </a:r>
          </a:p>
          <a:p>
            <a:pPr algn="ctr">
              <a:buNone/>
            </a:pPr>
            <a:r>
              <a:rPr lang="sl-SI" sz="2200" b="1" dirty="0" smtClean="0"/>
              <a:t>	5. KLAVDIJ TUTTA </a:t>
            </a:r>
            <a:r>
              <a:rPr lang="sl-SI" sz="2200" dirty="0" smtClean="0"/>
              <a:t>/ kolaž, </a:t>
            </a:r>
            <a:r>
              <a:rPr lang="sl-SI" sz="2200" dirty="0" err="1" smtClean="0"/>
              <a:t>asemblaž</a:t>
            </a:r>
            <a:r>
              <a:rPr lang="sl-SI" sz="2200" dirty="0" smtClean="0"/>
              <a:t>/</a:t>
            </a:r>
          </a:p>
          <a:p>
            <a:pPr algn="ctr">
              <a:buNone/>
            </a:pPr>
            <a:endParaRPr lang="sl-SI" sz="2000" dirty="0" smtClean="0"/>
          </a:p>
          <a:p>
            <a:endParaRPr lang="sl-SI" sz="2000" dirty="0"/>
          </a:p>
        </p:txBody>
      </p:sp>
      <p:sp>
        <p:nvSpPr>
          <p:cNvPr id="4" name="PoljeZBesedilom 3"/>
          <p:cNvSpPr txBox="1"/>
          <p:nvPr/>
        </p:nvSpPr>
        <p:spPr>
          <a:xfrm>
            <a:off x="3714744" y="142852"/>
            <a:ext cx="5429256" cy="1169551"/>
          </a:xfrm>
          <a:prstGeom prst="rect">
            <a:avLst/>
          </a:prstGeom>
          <a:solidFill>
            <a:schemeClr val="tx1"/>
          </a:solidFill>
        </p:spPr>
        <p:txBody>
          <a:bodyPr wrap="square" rtlCol="0">
            <a:spAutoFit/>
          </a:bodyPr>
          <a:lstStyle/>
          <a:p>
            <a:pPr algn="ctr"/>
            <a:r>
              <a:rPr lang="sl-SI" sz="3500" b="1" dirty="0" smtClean="0">
                <a:solidFill>
                  <a:schemeClr val="accent1"/>
                </a:solidFill>
              </a:rPr>
              <a:t>1. AVLA GORENJSKEGA  GLASA</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42844" y="0"/>
            <a:ext cx="3071834" cy="1465352"/>
          </a:xfrm>
        </p:spPr>
        <p:txBody>
          <a:bodyPr>
            <a:normAutofit/>
          </a:bodyPr>
          <a:lstStyle/>
          <a:p>
            <a:r>
              <a:rPr lang="sl-SI" sz="1400" dirty="0" smtClean="0"/>
              <a:t>MESTNA HIŠA - GORENJSKI  MUZEJ, Glavni trg 4, 4000 Kranj</a:t>
            </a:r>
            <a:r>
              <a:rPr lang="sl-SI" sz="1000" dirty="0" smtClean="0"/>
              <a:t/>
            </a:r>
            <a:br>
              <a:rPr lang="sl-SI" sz="1000" dirty="0" smtClean="0"/>
            </a:br>
            <a:r>
              <a:rPr lang="sl-SI" sz="1000" dirty="0" smtClean="0"/>
              <a:t/>
            </a:r>
            <a:br>
              <a:rPr lang="sl-SI" sz="1000" dirty="0" smtClean="0"/>
            </a:br>
            <a:r>
              <a:rPr lang="sl-SI" sz="1000" dirty="0" smtClean="0"/>
              <a:t>Delovni čas: TOR-NED 10:00-18:00</a:t>
            </a:r>
            <a:br>
              <a:rPr lang="sl-SI" sz="1000" dirty="0" smtClean="0"/>
            </a:br>
            <a:r>
              <a:rPr lang="sl-SI" sz="1000" dirty="0" smtClean="0"/>
              <a:t/>
            </a:r>
            <a:br>
              <a:rPr lang="sl-SI" sz="1000" dirty="0" smtClean="0"/>
            </a:br>
            <a:r>
              <a:rPr lang="sl-SI" sz="1200" dirty="0" smtClean="0"/>
              <a:t>Direktorica: mag. MARJANA ŽIBERT</a:t>
            </a:r>
            <a:br>
              <a:rPr lang="sl-SI" sz="1200" dirty="0" smtClean="0"/>
            </a:br>
            <a:r>
              <a:rPr lang="sl-SI" sz="1200" dirty="0" smtClean="0"/>
              <a:t>M:  041 980 391</a:t>
            </a:r>
            <a:endParaRPr lang="sl-SI" sz="1200" dirty="0"/>
          </a:p>
        </p:txBody>
      </p:sp>
      <p:sp>
        <p:nvSpPr>
          <p:cNvPr id="3" name="Ograda vsebine 2"/>
          <p:cNvSpPr>
            <a:spLocks noGrp="1"/>
          </p:cNvSpPr>
          <p:nvPr>
            <p:ph sz="half" idx="1"/>
          </p:nvPr>
        </p:nvSpPr>
        <p:spPr>
          <a:xfrm>
            <a:off x="457200" y="3500438"/>
            <a:ext cx="4038600" cy="3357562"/>
          </a:xfrm>
        </p:spPr>
        <p:txBody>
          <a:bodyPr>
            <a:normAutofit lnSpcReduction="10000"/>
          </a:bodyPr>
          <a:lstStyle/>
          <a:p>
            <a:pPr algn="ctr"/>
            <a:r>
              <a:rPr lang="sl-SI" sz="1800" u="sng" dirty="0" smtClean="0"/>
              <a:t>Avstrija</a:t>
            </a:r>
          </a:p>
          <a:p>
            <a:pPr marL="216000" algn="ctr">
              <a:buNone/>
            </a:pPr>
            <a:endParaRPr lang="sl-SI" sz="1800" u="sng" dirty="0" smtClean="0"/>
          </a:p>
          <a:p>
            <a:pPr marL="576072" indent="-457200" algn="ctr">
              <a:buNone/>
            </a:pPr>
            <a:r>
              <a:rPr lang="sl-SI" sz="1800" b="1" dirty="0" smtClean="0"/>
              <a:t>1. GERDA OBERMOSER </a:t>
            </a:r>
          </a:p>
          <a:p>
            <a:pPr marL="576072" indent="-457200" algn="ctr">
              <a:buNone/>
            </a:pPr>
            <a:r>
              <a:rPr lang="sl-SI" sz="1800" b="1" dirty="0" smtClean="0"/>
              <a:t>2. </a:t>
            </a:r>
            <a:r>
              <a:rPr lang="sl-SI" sz="1800" b="1" smtClean="0"/>
              <a:t>GERTRUD </a:t>
            </a:r>
            <a:r>
              <a:rPr lang="sl-SI" sz="1800" b="1" smtClean="0"/>
              <a:t>WEISS-RICHTER</a:t>
            </a:r>
            <a:endParaRPr lang="sl-SI" sz="1800" b="1" dirty="0" smtClean="0"/>
          </a:p>
          <a:p>
            <a:pPr marL="576072" indent="-457200" algn="ctr">
              <a:buNone/>
            </a:pPr>
            <a:r>
              <a:rPr lang="sl-SI" sz="1800" b="1" dirty="0"/>
              <a:t>3</a:t>
            </a:r>
            <a:r>
              <a:rPr lang="sl-SI" sz="1800" b="1" dirty="0" smtClean="0"/>
              <a:t>. VALENTIN OMAN</a:t>
            </a:r>
          </a:p>
          <a:p>
            <a:pPr marL="576072" indent="-457200" algn="ctr">
              <a:buNone/>
            </a:pPr>
            <a:r>
              <a:rPr lang="sl-SI" sz="1800" b="1" dirty="0"/>
              <a:t>4</a:t>
            </a:r>
            <a:r>
              <a:rPr lang="sl-SI" sz="1800" b="1" dirty="0" smtClean="0"/>
              <a:t>. FRITZ RATHKE</a:t>
            </a:r>
          </a:p>
          <a:p>
            <a:pPr marL="576072" indent="-457200" algn="ctr">
              <a:buNone/>
            </a:pPr>
            <a:r>
              <a:rPr lang="sl-SI" sz="1800" b="1" dirty="0"/>
              <a:t>5</a:t>
            </a:r>
            <a:r>
              <a:rPr lang="sl-SI" sz="1800" b="1" dirty="0" smtClean="0"/>
              <a:t>. NORBERT KLAVORA</a:t>
            </a:r>
          </a:p>
          <a:p>
            <a:pPr marL="576072" indent="-457200" algn="ctr">
              <a:buNone/>
            </a:pPr>
            <a:r>
              <a:rPr lang="sl-SI" sz="1800" b="1" dirty="0"/>
              <a:t>6</a:t>
            </a:r>
            <a:r>
              <a:rPr lang="sl-SI" sz="1800" b="1" dirty="0" smtClean="0"/>
              <a:t>. MARTINA MARA BRAUN</a:t>
            </a:r>
          </a:p>
          <a:p>
            <a:pPr marL="576072" indent="-457200" algn="ctr">
              <a:buNone/>
            </a:pPr>
            <a:r>
              <a:rPr lang="sl-SI" sz="1800" b="1" dirty="0"/>
              <a:t>7</a:t>
            </a:r>
            <a:r>
              <a:rPr lang="sl-SI" sz="1800" b="1" dirty="0" smtClean="0"/>
              <a:t>. INA LOITZL</a:t>
            </a:r>
          </a:p>
          <a:p>
            <a:pPr marL="576072" indent="-457200" algn="ctr">
              <a:buNone/>
            </a:pPr>
            <a:r>
              <a:rPr lang="sl-SI" sz="1800" b="1" dirty="0"/>
              <a:t>8</a:t>
            </a:r>
            <a:r>
              <a:rPr lang="sl-SI" sz="1800" b="1" dirty="0" smtClean="0"/>
              <a:t>. WALTER </a:t>
            </a:r>
            <a:r>
              <a:rPr lang="sl-SI" sz="1800" b="1" dirty="0" smtClean="0">
                <a:latin typeface="+mj-lt"/>
              </a:rPr>
              <a:t>KÖSTENBAUER </a:t>
            </a:r>
          </a:p>
          <a:p>
            <a:pPr marL="576072" indent="-457200" algn="ctr">
              <a:buNone/>
            </a:pPr>
            <a:endParaRPr lang="sl-SI" sz="2000" b="1" dirty="0" smtClean="0"/>
          </a:p>
          <a:p>
            <a:pPr marL="576072" indent="-457200" algn="ctr">
              <a:buNone/>
            </a:pPr>
            <a:endParaRPr lang="sl-SI" sz="2000" b="1" dirty="0" smtClean="0"/>
          </a:p>
          <a:p>
            <a:pPr>
              <a:buNone/>
            </a:pPr>
            <a:endParaRPr lang="sl-SI" u="sng" dirty="0" smtClean="0"/>
          </a:p>
          <a:p>
            <a:pPr>
              <a:buNone/>
            </a:pPr>
            <a:endParaRPr lang="sl-SI" dirty="0"/>
          </a:p>
        </p:txBody>
      </p:sp>
      <p:sp>
        <p:nvSpPr>
          <p:cNvPr id="4" name="Ograda vsebine 3"/>
          <p:cNvSpPr>
            <a:spLocks noGrp="1"/>
          </p:cNvSpPr>
          <p:nvPr>
            <p:ph sz="half" idx="2"/>
          </p:nvPr>
        </p:nvSpPr>
        <p:spPr>
          <a:xfrm>
            <a:off x="4648200" y="3500438"/>
            <a:ext cx="4038600" cy="3357562"/>
          </a:xfrm>
        </p:spPr>
        <p:txBody>
          <a:bodyPr>
            <a:normAutofit lnSpcReduction="10000"/>
          </a:bodyPr>
          <a:lstStyle/>
          <a:p>
            <a:pPr algn="ctr">
              <a:lnSpc>
                <a:spcPct val="120000"/>
              </a:lnSpc>
            </a:pPr>
            <a:r>
              <a:rPr lang="sl-SI" sz="1800" u="sng" dirty="0" smtClean="0"/>
              <a:t>Italija:</a:t>
            </a:r>
          </a:p>
          <a:p>
            <a:pPr algn="ctr">
              <a:lnSpc>
                <a:spcPct val="120000"/>
              </a:lnSpc>
              <a:buNone/>
            </a:pPr>
            <a:r>
              <a:rPr lang="sl-SI" sz="1800" b="1" dirty="0" smtClean="0"/>
              <a:t>	1. IVAN DE MENIS</a:t>
            </a:r>
          </a:p>
          <a:p>
            <a:pPr algn="ctr">
              <a:lnSpc>
                <a:spcPct val="120000"/>
              </a:lnSpc>
              <a:buNone/>
            </a:pPr>
            <a:r>
              <a:rPr lang="sl-SI" sz="1800" b="1" dirty="0" smtClean="0"/>
              <a:t>	2. MARIO PALLI</a:t>
            </a:r>
          </a:p>
          <a:p>
            <a:pPr algn="ctr">
              <a:lnSpc>
                <a:spcPct val="120000"/>
              </a:lnSpc>
              <a:buNone/>
            </a:pPr>
            <a:r>
              <a:rPr lang="sl-SI" sz="1800" b="1" dirty="0" smtClean="0"/>
              <a:t>	3. LUCA COSER</a:t>
            </a:r>
          </a:p>
          <a:p>
            <a:pPr algn="ctr">
              <a:buNone/>
            </a:pPr>
            <a:endParaRPr lang="sl-SI" sz="1800" b="1" dirty="0" smtClean="0"/>
          </a:p>
          <a:p>
            <a:pPr algn="ctr"/>
            <a:r>
              <a:rPr lang="sl-SI" sz="1800" u="sng" dirty="0" smtClean="0"/>
              <a:t>Hrvaška</a:t>
            </a:r>
          </a:p>
          <a:p>
            <a:pPr marL="576072" indent="-457200" algn="ctr">
              <a:buNone/>
            </a:pPr>
            <a:r>
              <a:rPr lang="sl-SI" sz="1800" b="1" dirty="0" smtClean="0"/>
              <a:t>1. ŽELJKO MUCKO</a:t>
            </a:r>
          </a:p>
          <a:p>
            <a:pPr marL="576072" indent="-457200" algn="ctr">
              <a:buNone/>
            </a:pPr>
            <a:r>
              <a:rPr lang="sl-SI" sz="1800" b="1" dirty="0" smtClean="0"/>
              <a:t>2. </a:t>
            </a:r>
            <a:r>
              <a:rPr lang="sl-SI" sz="1800" b="1" smtClean="0"/>
              <a:t>BRANKA DUBOVAC</a:t>
            </a:r>
            <a:endParaRPr lang="sl-SI" sz="1800" b="1" dirty="0" smtClean="0"/>
          </a:p>
          <a:p>
            <a:pPr marL="576072" indent="-457200" algn="ctr">
              <a:buNone/>
            </a:pPr>
            <a:r>
              <a:rPr lang="sl-SI" sz="1800" b="1" dirty="0" smtClean="0"/>
              <a:t>3. ISTRA LAZARIĆ TONER</a:t>
            </a:r>
          </a:p>
          <a:p>
            <a:pPr marL="576072" indent="-457200" algn="ctr">
              <a:buNone/>
            </a:pPr>
            <a:r>
              <a:rPr lang="sl-SI" sz="1800" b="1" dirty="0" smtClean="0"/>
              <a:t>4. IRIS BONDORA DVORNIK</a:t>
            </a:r>
          </a:p>
          <a:p>
            <a:pPr marL="576072" indent="-457200" algn="ctr">
              <a:buNone/>
            </a:pPr>
            <a:r>
              <a:rPr lang="sl-SI" sz="1800" b="1" dirty="0" smtClean="0"/>
              <a:t>5. ĐANINO BOŽIČ</a:t>
            </a:r>
            <a:endParaRPr lang="sl-SI" sz="1800" u="sng" dirty="0" smtClean="0"/>
          </a:p>
          <a:p>
            <a:pPr marL="576072" indent="-457200" algn="ctr">
              <a:buNone/>
            </a:pPr>
            <a:endParaRPr lang="sl-SI" sz="2200" b="1" dirty="0" smtClean="0"/>
          </a:p>
        </p:txBody>
      </p:sp>
      <p:sp>
        <p:nvSpPr>
          <p:cNvPr id="5" name="PoljeZBesedilom 4"/>
          <p:cNvSpPr txBox="1"/>
          <p:nvPr/>
        </p:nvSpPr>
        <p:spPr>
          <a:xfrm>
            <a:off x="571472" y="1643050"/>
            <a:ext cx="7858180" cy="2154436"/>
          </a:xfrm>
          <a:prstGeom prst="rect">
            <a:avLst/>
          </a:prstGeom>
          <a:noFill/>
        </p:spPr>
        <p:txBody>
          <a:bodyPr wrap="square" rtlCol="0">
            <a:spAutoFit/>
          </a:bodyPr>
          <a:lstStyle/>
          <a:p>
            <a:pPr algn="ctr"/>
            <a:r>
              <a:rPr lang="sl-SI" sz="3000" b="1" dirty="0" smtClean="0"/>
              <a:t>KOLAŽ V SREDNJI EVROPI 2014 – </a:t>
            </a:r>
            <a:r>
              <a:rPr lang="sl-SI" sz="2000" dirty="0" smtClean="0"/>
              <a:t>osrednja razstava</a:t>
            </a:r>
          </a:p>
          <a:p>
            <a:pPr algn="ctr"/>
            <a:endParaRPr lang="sl-SI" sz="900" dirty="0" smtClean="0"/>
          </a:p>
          <a:p>
            <a:pPr algn="ctr"/>
            <a:r>
              <a:rPr lang="sl-SI" sz="2000" u="sng" dirty="0" smtClean="0"/>
              <a:t>Tekst: uvodna študija o kolažu Mag. ČRTOMIR FRELIH / M: 041 966 939</a:t>
            </a:r>
          </a:p>
          <a:p>
            <a:pPr algn="ctr"/>
            <a:endParaRPr lang="sl-SI" sz="1500" dirty="0" smtClean="0"/>
          </a:p>
          <a:p>
            <a:pPr algn="ctr"/>
            <a:r>
              <a:rPr lang="sl-SI" sz="1200" b="1" dirty="0" smtClean="0">
                <a:solidFill>
                  <a:schemeClr val="tx2">
                    <a:lumMod val="75000"/>
                  </a:schemeClr>
                </a:solidFill>
              </a:rPr>
              <a:t>Letošnja osrednja razstava </a:t>
            </a:r>
            <a:r>
              <a:rPr lang="sl-SI" sz="1200" b="1" dirty="0" err="1" smtClean="0">
                <a:solidFill>
                  <a:schemeClr val="tx2">
                    <a:lumMod val="75000"/>
                  </a:schemeClr>
                </a:solidFill>
              </a:rPr>
              <a:t>prezentira</a:t>
            </a:r>
            <a:r>
              <a:rPr lang="sl-SI" sz="1200" b="1" dirty="0" smtClean="0">
                <a:solidFill>
                  <a:schemeClr val="tx2">
                    <a:lumMod val="75000"/>
                  </a:schemeClr>
                </a:solidFill>
              </a:rPr>
              <a:t> likovne rezultate na področju kolaža, na različnih temeljnikih (papir, platno, les). Razgrnila bo prerez ustvarjanja kolažev na Gorenjskem, v Sloveniji, srednji Evropi, s poudarkom na letošnji partnerski državi Avstriji.</a:t>
            </a:r>
          </a:p>
          <a:p>
            <a:endParaRPr lang="sl-SI" sz="800" u="sng" dirty="0" smtClean="0"/>
          </a:p>
          <a:p>
            <a:pPr>
              <a:buNone/>
            </a:pPr>
            <a:endParaRPr lang="sl-SI" sz="800" u="sng" dirty="0" smtClean="0"/>
          </a:p>
          <a:p>
            <a:pPr>
              <a:buNone/>
            </a:pPr>
            <a:endParaRPr lang="sl-SI" sz="800" u="sng" dirty="0" smtClean="0"/>
          </a:p>
        </p:txBody>
      </p:sp>
      <p:sp>
        <p:nvSpPr>
          <p:cNvPr id="7" name="PoljeZBesedilom 6"/>
          <p:cNvSpPr txBox="1"/>
          <p:nvPr/>
        </p:nvSpPr>
        <p:spPr>
          <a:xfrm>
            <a:off x="3143240" y="0"/>
            <a:ext cx="6000760" cy="1292662"/>
          </a:xfrm>
          <a:prstGeom prst="rect">
            <a:avLst/>
          </a:prstGeom>
          <a:noFill/>
        </p:spPr>
        <p:txBody>
          <a:bodyPr wrap="square" rtlCol="0">
            <a:spAutoFit/>
          </a:bodyPr>
          <a:lstStyle/>
          <a:p>
            <a:pPr algn="ctr"/>
            <a:r>
              <a:rPr lang="sl-SI" sz="2600" b="1" dirty="0" smtClean="0">
                <a:solidFill>
                  <a:schemeClr val="accent1"/>
                </a:solidFill>
              </a:rPr>
              <a:t>2. GALERIJA V MESTNI HIŠI, STEBRIŠČNA DVORANA, PREŠERNOVA HIŠA, MALA GALERIJA-LD KRANJ</a:t>
            </a:r>
            <a:endParaRPr lang="sl-SI" sz="2600" b="1" dirty="0">
              <a:solidFill>
                <a:schemeClr val="accent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42844" y="214290"/>
            <a:ext cx="3286148" cy="1214446"/>
          </a:xfrm>
        </p:spPr>
        <p:txBody>
          <a:bodyPr>
            <a:normAutofit fontScale="90000"/>
          </a:bodyPr>
          <a:lstStyle/>
          <a:p>
            <a:r>
              <a:rPr lang="sl-SI" sz="3900" dirty="0" smtClean="0">
                <a:solidFill>
                  <a:schemeClr val="accent1"/>
                </a:solidFill>
              </a:rPr>
              <a:t/>
            </a:r>
            <a:br>
              <a:rPr lang="sl-SI" sz="3900" dirty="0" smtClean="0">
                <a:solidFill>
                  <a:schemeClr val="accent1"/>
                </a:solidFill>
              </a:rPr>
            </a:br>
            <a:r>
              <a:rPr lang="sl-SI" sz="3900" dirty="0" smtClean="0">
                <a:solidFill>
                  <a:schemeClr val="accent1"/>
                </a:solidFill>
              </a:rPr>
              <a:t/>
            </a:r>
            <a:br>
              <a:rPr lang="sl-SI" sz="3900" dirty="0" smtClean="0">
                <a:solidFill>
                  <a:schemeClr val="accent1"/>
                </a:solidFill>
              </a:rPr>
            </a:br>
            <a:r>
              <a:rPr lang="sl-SI" sz="1600" dirty="0" smtClean="0">
                <a:solidFill>
                  <a:schemeClr val="accent1"/>
                </a:solidFill>
              </a:rPr>
              <a:t>PREŠERNOVA HIŠA</a:t>
            </a:r>
            <a:br>
              <a:rPr lang="sl-SI" sz="1600" dirty="0" smtClean="0">
                <a:solidFill>
                  <a:schemeClr val="accent1"/>
                </a:solidFill>
              </a:rPr>
            </a:br>
            <a:r>
              <a:rPr lang="sl-SI" sz="1600" dirty="0" smtClean="0"/>
              <a:t>Prešernova 7, 4000 Kranj</a:t>
            </a:r>
            <a:br>
              <a:rPr lang="sl-SI" sz="1600" dirty="0" smtClean="0"/>
            </a:br>
            <a:r>
              <a:rPr lang="sl-SI" sz="1600" dirty="0" smtClean="0"/>
              <a:t/>
            </a:r>
            <a:br>
              <a:rPr lang="sl-SI" sz="1600" dirty="0" smtClean="0"/>
            </a:br>
            <a:r>
              <a:rPr lang="sl-SI" sz="1100" dirty="0" smtClean="0"/>
              <a:t>Delovni čas: TOR-NED 10:00-18:00</a:t>
            </a:r>
            <a:r>
              <a:rPr lang="sl-SI" sz="1600" dirty="0" smtClean="0"/>
              <a:t/>
            </a:r>
            <a:br>
              <a:rPr lang="sl-SI" sz="1600" dirty="0" smtClean="0"/>
            </a:br>
            <a:r>
              <a:rPr lang="sl-SI" sz="1600" dirty="0" smtClean="0"/>
              <a:t/>
            </a:r>
            <a:br>
              <a:rPr lang="sl-SI" sz="1600" dirty="0" smtClean="0"/>
            </a:br>
            <a:r>
              <a:rPr lang="sl-SI" sz="1300" dirty="0" smtClean="0"/>
              <a:t>Direktorica: mag. MARJANA ŽIBERT</a:t>
            </a:r>
            <a:br>
              <a:rPr lang="sl-SI" sz="1300" dirty="0" smtClean="0"/>
            </a:br>
            <a:r>
              <a:rPr lang="sl-SI" sz="1300" dirty="0" smtClean="0"/>
              <a:t>M:  041 980 391</a:t>
            </a:r>
            <a:r>
              <a:rPr lang="sl-SI" sz="4800" dirty="0" smtClean="0">
                <a:solidFill>
                  <a:schemeClr val="accent1"/>
                </a:solidFill>
              </a:rPr>
              <a:t/>
            </a:r>
            <a:br>
              <a:rPr lang="sl-SI" sz="4800" dirty="0" smtClean="0">
                <a:solidFill>
                  <a:schemeClr val="accent1"/>
                </a:solidFill>
              </a:rPr>
            </a:br>
            <a:r>
              <a:rPr lang="sl-SI" sz="4800" dirty="0" smtClean="0">
                <a:solidFill>
                  <a:schemeClr val="accent1"/>
                </a:solidFill>
              </a:rPr>
              <a:t/>
            </a:r>
            <a:br>
              <a:rPr lang="sl-SI" sz="4800" dirty="0" smtClean="0">
                <a:solidFill>
                  <a:schemeClr val="accent1"/>
                </a:solidFill>
              </a:rPr>
            </a:br>
            <a:endParaRPr lang="sl-SI" dirty="0"/>
          </a:p>
        </p:txBody>
      </p:sp>
      <p:sp>
        <p:nvSpPr>
          <p:cNvPr id="3" name="Ograda vsebine 2"/>
          <p:cNvSpPr>
            <a:spLocks noGrp="1"/>
          </p:cNvSpPr>
          <p:nvPr>
            <p:ph sz="half" idx="1"/>
          </p:nvPr>
        </p:nvSpPr>
        <p:spPr>
          <a:xfrm>
            <a:off x="428596" y="2428868"/>
            <a:ext cx="4038600" cy="4429132"/>
          </a:xfrm>
        </p:spPr>
        <p:txBody>
          <a:bodyPr>
            <a:noAutofit/>
          </a:bodyPr>
          <a:lstStyle/>
          <a:p>
            <a:pPr algn="ctr">
              <a:lnSpc>
                <a:spcPct val="120000"/>
              </a:lnSpc>
              <a:buNone/>
            </a:pPr>
            <a:endParaRPr lang="sl-SI" sz="500" u="sng" dirty="0" smtClean="0"/>
          </a:p>
          <a:p>
            <a:pPr algn="ctr">
              <a:lnSpc>
                <a:spcPct val="120000"/>
              </a:lnSpc>
            </a:pPr>
            <a:r>
              <a:rPr lang="sl-SI" sz="2000" u="sng" dirty="0" smtClean="0"/>
              <a:t>Madžarska</a:t>
            </a:r>
          </a:p>
          <a:p>
            <a:pPr algn="ctr">
              <a:lnSpc>
                <a:spcPct val="120000"/>
              </a:lnSpc>
              <a:buNone/>
            </a:pPr>
            <a:r>
              <a:rPr lang="sl-SI" sz="2000" dirty="0" smtClean="0"/>
              <a:t>	</a:t>
            </a:r>
            <a:r>
              <a:rPr lang="sl-SI" sz="2000" u="sng" dirty="0" smtClean="0"/>
              <a:t>Tekst: FRANC OBAL</a:t>
            </a:r>
          </a:p>
          <a:p>
            <a:pPr marL="576072" indent="-457200" algn="ctr">
              <a:lnSpc>
                <a:spcPct val="120000"/>
              </a:lnSpc>
              <a:buNone/>
            </a:pPr>
            <a:r>
              <a:rPr lang="sl-SI" sz="2000" b="1" dirty="0" smtClean="0">
                <a:latin typeface="+mj-lt"/>
              </a:rPr>
              <a:t>	1. </a:t>
            </a:r>
            <a:r>
              <a:rPr lang="sl-SI" sz="2000" b="1" dirty="0">
                <a:latin typeface="+mj-lt"/>
              </a:rPr>
              <a:t>KOVÁCS FERENC</a:t>
            </a:r>
            <a:endParaRPr lang="sl-SI" sz="2000" b="1" dirty="0" smtClean="0">
              <a:latin typeface="+mj-lt"/>
            </a:endParaRPr>
          </a:p>
          <a:p>
            <a:pPr marL="576072" indent="-457200" algn="ctr">
              <a:lnSpc>
                <a:spcPct val="120000"/>
              </a:lnSpc>
              <a:buNone/>
            </a:pPr>
            <a:r>
              <a:rPr lang="sl-SI" sz="2000" b="1" dirty="0" smtClean="0">
                <a:latin typeface="+mj-lt"/>
              </a:rPr>
              <a:t>	2. ENDRE GÖNTÉR</a:t>
            </a:r>
          </a:p>
          <a:p>
            <a:pPr marL="576072" indent="-457200" algn="ctr">
              <a:lnSpc>
                <a:spcPct val="120000"/>
              </a:lnSpc>
              <a:buNone/>
            </a:pPr>
            <a:r>
              <a:rPr lang="sl-SI" sz="2000" b="1" dirty="0" smtClean="0">
                <a:latin typeface="+mj-lt"/>
              </a:rPr>
              <a:t>	3. </a:t>
            </a:r>
            <a:r>
              <a:rPr lang="sl-SI" sz="2000" b="1" dirty="0">
                <a:latin typeface="+mj-lt"/>
              </a:rPr>
              <a:t>SUZANNE KIRÁLY </a:t>
            </a:r>
            <a:r>
              <a:rPr lang="sl-SI" sz="2000" b="1" dirty="0" smtClean="0">
                <a:latin typeface="+mj-lt"/>
              </a:rPr>
              <a:t>– MOSS</a:t>
            </a:r>
          </a:p>
          <a:p>
            <a:pPr marL="576072" indent="-457200" algn="ctr">
              <a:lnSpc>
                <a:spcPct val="120000"/>
              </a:lnSpc>
              <a:buNone/>
            </a:pPr>
            <a:endParaRPr lang="sl-SI" sz="1200" b="1" dirty="0" smtClean="0">
              <a:latin typeface="+mj-lt"/>
            </a:endParaRPr>
          </a:p>
          <a:p>
            <a:pPr algn="ctr"/>
            <a:r>
              <a:rPr lang="sl-SI" sz="2000" u="sng" dirty="0" smtClean="0"/>
              <a:t>Nemčija</a:t>
            </a:r>
          </a:p>
          <a:p>
            <a:pPr algn="ctr">
              <a:buNone/>
            </a:pPr>
            <a:r>
              <a:rPr lang="sl-SI" sz="2000" b="1" dirty="0" smtClean="0"/>
              <a:t>CHRIS ENGELS</a:t>
            </a:r>
          </a:p>
          <a:p>
            <a:pPr marL="576072" indent="-457200" algn="ctr">
              <a:lnSpc>
                <a:spcPct val="120000"/>
              </a:lnSpc>
              <a:buNone/>
            </a:pPr>
            <a:endParaRPr lang="sl-SI" sz="1200" dirty="0" smtClean="0"/>
          </a:p>
          <a:p>
            <a:pPr algn="ctr"/>
            <a:r>
              <a:rPr lang="sl-SI" sz="2000" u="sng" dirty="0" smtClean="0"/>
              <a:t>Japonska:</a:t>
            </a:r>
          </a:p>
          <a:p>
            <a:pPr algn="ctr">
              <a:buNone/>
            </a:pPr>
            <a:r>
              <a:rPr lang="sl-SI" sz="2000" b="1" dirty="0" smtClean="0"/>
              <a:t>	SUMIKO KIYOHARA</a:t>
            </a:r>
          </a:p>
          <a:p>
            <a:pPr algn="ctr">
              <a:buNone/>
            </a:pPr>
            <a:endParaRPr lang="sl-SI" sz="2000" u="sng" dirty="0" smtClean="0"/>
          </a:p>
          <a:p>
            <a:pPr>
              <a:buNone/>
            </a:pPr>
            <a:endParaRPr lang="sl-SI" sz="2000" dirty="0" smtClean="0"/>
          </a:p>
          <a:p>
            <a:pPr>
              <a:buNone/>
            </a:pPr>
            <a:r>
              <a:rPr lang="sl-SI" sz="2000" b="1" dirty="0" smtClean="0"/>
              <a:t>	</a:t>
            </a:r>
          </a:p>
          <a:p>
            <a:pPr>
              <a:buNone/>
            </a:pPr>
            <a:endParaRPr lang="sl-SI" sz="2000" b="1" dirty="0" smtClean="0"/>
          </a:p>
          <a:p>
            <a:pPr>
              <a:buNone/>
            </a:pPr>
            <a:endParaRPr lang="sl-SI" sz="2000" b="1" dirty="0"/>
          </a:p>
        </p:txBody>
      </p:sp>
      <p:sp>
        <p:nvSpPr>
          <p:cNvPr id="4" name="Ograda vsebine 3"/>
          <p:cNvSpPr>
            <a:spLocks noGrp="1"/>
          </p:cNvSpPr>
          <p:nvPr>
            <p:ph sz="half" idx="2"/>
          </p:nvPr>
        </p:nvSpPr>
        <p:spPr>
          <a:xfrm>
            <a:off x="4648200" y="2571744"/>
            <a:ext cx="4038600" cy="4286256"/>
          </a:xfrm>
        </p:spPr>
        <p:txBody>
          <a:bodyPr>
            <a:normAutofit fontScale="62500" lnSpcReduction="20000"/>
          </a:bodyPr>
          <a:lstStyle/>
          <a:p>
            <a:pPr algn="ctr"/>
            <a:r>
              <a:rPr lang="sl-SI" sz="3200" u="sng" dirty="0" smtClean="0"/>
              <a:t>Srbija</a:t>
            </a:r>
          </a:p>
          <a:p>
            <a:pPr algn="ctr">
              <a:buNone/>
            </a:pPr>
            <a:r>
              <a:rPr lang="sl-SI" sz="3200" b="1" dirty="0" smtClean="0"/>
              <a:t>	JELENA STOJKOVIĆ</a:t>
            </a:r>
          </a:p>
          <a:p>
            <a:pPr algn="ctr">
              <a:buNone/>
            </a:pPr>
            <a:endParaRPr lang="sl-SI" sz="3200" u="sng" dirty="0" smtClean="0"/>
          </a:p>
          <a:p>
            <a:pPr algn="ctr"/>
            <a:r>
              <a:rPr lang="sl-SI" sz="3200" u="sng" dirty="0" smtClean="0"/>
              <a:t>Bosna in Hercegovina:</a:t>
            </a:r>
          </a:p>
          <a:p>
            <a:pPr algn="ctr">
              <a:buNone/>
            </a:pPr>
            <a:r>
              <a:rPr lang="sl-SI" sz="3200" b="1" dirty="0" smtClean="0"/>
              <a:t>	DUŠKO ABRAMUŠIĆ</a:t>
            </a:r>
          </a:p>
          <a:p>
            <a:pPr algn="ctr">
              <a:buNone/>
            </a:pPr>
            <a:endParaRPr lang="sl-SI" sz="3200" u="sng" dirty="0" smtClean="0"/>
          </a:p>
          <a:p>
            <a:pPr algn="ctr"/>
            <a:r>
              <a:rPr lang="sl-SI" sz="3200" u="sng" dirty="0" smtClean="0"/>
              <a:t>Poljska</a:t>
            </a:r>
          </a:p>
          <a:p>
            <a:pPr algn="ctr">
              <a:buNone/>
            </a:pPr>
            <a:r>
              <a:rPr lang="sl-SI" sz="3200" b="1" dirty="0" smtClean="0"/>
              <a:t>	STANISLAW STACH</a:t>
            </a:r>
          </a:p>
          <a:p>
            <a:pPr algn="ctr">
              <a:buNone/>
            </a:pPr>
            <a:endParaRPr lang="sl-SI" sz="3200" b="1" dirty="0" smtClean="0"/>
          </a:p>
          <a:p>
            <a:pPr algn="ctr"/>
            <a:r>
              <a:rPr lang="sl-SI" sz="3200" u="sng" dirty="0" smtClean="0"/>
              <a:t>Španija</a:t>
            </a:r>
          </a:p>
          <a:p>
            <a:pPr algn="ctr">
              <a:buNone/>
            </a:pPr>
            <a:r>
              <a:rPr lang="sl-SI" sz="3200" b="1" dirty="0" smtClean="0"/>
              <a:t>	MANUEL S</a:t>
            </a:r>
            <a:r>
              <a:rPr lang="sl-SI" sz="3200" b="1" dirty="0" smtClean="0">
                <a:latin typeface="Calibri"/>
              </a:rPr>
              <a:t>ÁENZ –MESSÍA</a:t>
            </a:r>
          </a:p>
          <a:p>
            <a:pPr algn="ctr">
              <a:buNone/>
            </a:pPr>
            <a:endParaRPr lang="sl-SI" sz="3200" b="1" dirty="0" smtClean="0"/>
          </a:p>
          <a:p>
            <a:pPr algn="ctr"/>
            <a:r>
              <a:rPr lang="sl-SI" sz="3200" u="sng" dirty="0" smtClean="0"/>
              <a:t>Francija</a:t>
            </a:r>
          </a:p>
          <a:p>
            <a:pPr algn="ctr">
              <a:buNone/>
            </a:pPr>
            <a:r>
              <a:rPr lang="sl-SI" sz="3200" b="1" dirty="0" smtClean="0"/>
              <a:t>JULIEN PARCY</a:t>
            </a:r>
          </a:p>
          <a:p>
            <a:pPr algn="ctr">
              <a:buNone/>
            </a:pPr>
            <a:endParaRPr lang="sl-SI" sz="3200" u="sng" dirty="0" smtClean="0"/>
          </a:p>
          <a:p>
            <a:pPr lvl="2" algn="ctr">
              <a:buNone/>
            </a:pPr>
            <a:endParaRPr lang="sl-SI" sz="2600" u="sng" dirty="0" smtClean="0"/>
          </a:p>
          <a:p>
            <a:pPr algn="ctr">
              <a:buNone/>
            </a:pPr>
            <a:r>
              <a:rPr lang="sl-SI" sz="2600" b="1" dirty="0" smtClean="0"/>
              <a:t>	</a:t>
            </a:r>
            <a:endParaRPr lang="sl-SI" sz="2600" b="1" dirty="0" smtClean="0">
              <a:latin typeface="Calibri"/>
            </a:endParaRPr>
          </a:p>
          <a:p>
            <a:pPr>
              <a:buNone/>
            </a:pPr>
            <a:endParaRPr lang="sl-SI" sz="2000" b="1" dirty="0" smtClean="0"/>
          </a:p>
          <a:p>
            <a:pPr>
              <a:buNone/>
            </a:pPr>
            <a:endParaRPr lang="sl-SI" sz="2000" u="sng" dirty="0" smtClean="0"/>
          </a:p>
          <a:p>
            <a:pPr>
              <a:buNone/>
            </a:pPr>
            <a:endParaRPr lang="sl-SI" dirty="0"/>
          </a:p>
        </p:txBody>
      </p:sp>
      <p:sp>
        <p:nvSpPr>
          <p:cNvPr id="5" name="PoljeZBesedilom 4"/>
          <p:cNvSpPr txBox="1"/>
          <p:nvPr/>
        </p:nvSpPr>
        <p:spPr>
          <a:xfrm>
            <a:off x="642910" y="1714489"/>
            <a:ext cx="8072494" cy="646331"/>
          </a:xfrm>
          <a:prstGeom prst="rect">
            <a:avLst/>
          </a:prstGeom>
          <a:noFill/>
        </p:spPr>
        <p:txBody>
          <a:bodyPr wrap="square" rtlCol="0">
            <a:spAutoFit/>
          </a:bodyPr>
          <a:lstStyle/>
          <a:p>
            <a:pPr algn="ctr"/>
            <a:r>
              <a:rPr lang="sl-SI" sz="1200" b="1" dirty="0" smtClean="0">
                <a:solidFill>
                  <a:schemeClr val="tx2">
                    <a:lumMod val="75000"/>
                  </a:schemeClr>
                </a:solidFill>
              </a:rPr>
              <a:t>Letošnja osrednja razstava </a:t>
            </a:r>
            <a:r>
              <a:rPr lang="sl-SI" sz="1200" b="1" dirty="0" err="1" smtClean="0">
                <a:solidFill>
                  <a:schemeClr val="tx2">
                    <a:lumMod val="75000"/>
                  </a:schemeClr>
                </a:solidFill>
              </a:rPr>
              <a:t>prezentira</a:t>
            </a:r>
            <a:r>
              <a:rPr lang="sl-SI" sz="1200" b="1" dirty="0" smtClean="0">
                <a:solidFill>
                  <a:schemeClr val="tx2">
                    <a:lumMod val="75000"/>
                  </a:schemeClr>
                </a:solidFill>
              </a:rPr>
              <a:t> likovne rezultate na področju kolaža, na različnih temeljnikih (papir, platno, les). Razgrnila bo prerez ustvarjanja kolažev na Gorenjskem, v Sloveniji, srednji Evropi, s poudarkom na letošnji partnerski državi Avstriji.</a:t>
            </a:r>
          </a:p>
        </p:txBody>
      </p:sp>
      <p:sp>
        <p:nvSpPr>
          <p:cNvPr id="7" name="PoljeZBesedilom 6"/>
          <p:cNvSpPr txBox="1"/>
          <p:nvPr/>
        </p:nvSpPr>
        <p:spPr>
          <a:xfrm>
            <a:off x="3000364" y="0"/>
            <a:ext cx="6143636" cy="1292662"/>
          </a:xfrm>
          <a:prstGeom prst="rect">
            <a:avLst/>
          </a:prstGeom>
          <a:noFill/>
        </p:spPr>
        <p:txBody>
          <a:bodyPr wrap="square" rtlCol="0">
            <a:spAutoFit/>
          </a:bodyPr>
          <a:lstStyle/>
          <a:p>
            <a:pPr algn="ctr"/>
            <a:r>
              <a:rPr lang="sl-SI" sz="2600" b="1" dirty="0" smtClean="0">
                <a:solidFill>
                  <a:schemeClr val="accent1"/>
                </a:solidFill>
              </a:rPr>
              <a:t>2. GALERIJA V MESTNI HIŠI, STEBRIŠČNA DVORANA, PREŠERNOVA HIŠA, MALA GALERIJA-LD KRANJ</a:t>
            </a:r>
            <a:endParaRPr lang="sl-SI" sz="2600" b="1" dirty="0">
              <a:solidFill>
                <a:schemeClr val="accent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42844" y="0"/>
            <a:ext cx="2786082" cy="2000240"/>
          </a:xfrm>
        </p:spPr>
        <p:txBody>
          <a:bodyPr>
            <a:normAutofit fontScale="90000"/>
          </a:bodyPr>
          <a:lstStyle/>
          <a:p>
            <a:r>
              <a:rPr lang="sl-SI" sz="1300" dirty="0" smtClean="0"/>
              <a:t/>
            </a:r>
            <a:br>
              <a:rPr lang="sl-SI" sz="1300" dirty="0" smtClean="0"/>
            </a:br>
            <a:r>
              <a:rPr lang="sl-SI" sz="1300" dirty="0" smtClean="0"/>
              <a:t/>
            </a:r>
            <a:br>
              <a:rPr lang="sl-SI" sz="1300" dirty="0" smtClean="0"/>
            </a:br>
            <a:r>
              <a:rPr lang="sl-SI" sz="1300" dirty="0" smtClean="0"/>
              <a:t/>
            </a:r>
            <a:br>
              <a:rPr lang="sl-SI" sz="1300" dirty="0" smtClean="0"/>
            </a:br>
            <a:r>
              <a:rPr lang="sl-SI" sz="1300" dirty="0" smtClean="0"/>
              <a:t/>
            </a:r>
            <a:br>
              <a:rPr lang="sl-SI" sz="1300" dirty="0" smtClean="0"/>
            </a:br>
            <a:r>
              <a:rPr lang="sl-SI" sz="1600" dirty="0" smtClean="0"/>
              <a:t>MALA GALERIJA-LD KRANJ</a:t>
            </a:r>
            <a:br>
              <a:rPr lang="sl-SI" sz="1600" dirty="0" smtClean="0"/>
            </a:br>
            <a:r>
              <a:rPr lang="sl-SI" sz="1600" dirty="0" smtClean="0"/>
              <a:t>Glavni trg 4, 4000  Kranj</a:t>
            </a:r>
            <a:r>
              <a:rPr lang="sl-SI" sz="1100" dirty="0" smtClean="0"/>
              <a:t/>
            </a:r>
            <a:br>
              <a:rPr lang="sl-SI" sz="1100" dirty="0" smtClean="0"/>
            </a:br>
            <a:r>
              <a:rPr lang="sl-SI" sz="1100" dirty="0" smtClean="0"/>
              <a:t>Delovni čas: TOR, SRE 13:00 – 18:00, </a:t>
            </a:r>
            <a:br>
              <a:rPr lang="sl-SI" sz="1100" dirty="0" smtClean="0"/>
            </a:br>
            <a:r>
              <a:rPr lang="sl-SI" sz="1100" dirty="0" smtClean="0"/>
              <a:t>ČET,PET 10:00-15:00, SOB 10:00 - 12:00</a:t>
            </a:r>
            <a:br>
              <a:rPr lang="sl-SI" sz="1100" dirty="0" smtClean="0"/>
            </a:br>
            <a:r>
              <a:rPr lang="sl-SI" sz="1100" dirty="0" smtClean="0"/>
              <a:t/>
            </a:r>
            <a:br>
              <a:rPr lang="sl-SI" sz="1100" dirty="0" smtClean="0"/>
            </a:br>
            <a:r>
              <a:rPr lang="sl-SI" sz="1100" dirty="0" smtClean="0"/>
              <a:t>MELITA AŽMAN  M: </a:t>
            </a:r>
            <a:r>
              <a:rPr lang="de-DE" sz="1100" dirty="0" smtClean="0"/>
              <a:t>040 578 877 </a:t>
            </a:r>
            <a:r>
              <a:rPr lang="sl-SI" sz="1100" dirty="0" smtClean="0"/>
              <a:t> /</a:t>
            </a:r>
            <a:br>
              <a:rPr lang="sl-SI" sz="1100" dirty="0" smtClean="0"/>
            </a:br>
            <a:r>
              <a:rPr lang="sl-SI" sz="1100" dirty="0" smtClean="0"/>
              <a:t> 041 774 226</a:t>
            </a:r>
            <a:br>
              <a:rPr lang="sl-SI" sz="1100" dirty="0" smtClean="0"/>
            </a:br>
            <a:r>
              <a:rPr lang="sl-SI" sz="1100" dirty="0" smtClean="0"/>
              <a:t>E: </a:t>
            </a:r>
            <a:r>
              <a:rPr lang="de-DE" sz="1100" dirty="0" smtClean="0"/>
              <a:t>ldkranj@siol.net </a:t>
            </a:r>
            <a:r>
              <a:rPr lang="sl-SI" sz="1100" dirty="0" smtClean="0"/>
              <a:t> / </a:t>
            </a:r>
            <a:r>
              <a:rPr lang="sl-SI" sz="1100" dirty="0" err="1" smtClean="0"/>
              <a:t>azman.melita@gmail.com</a:t>
            </a:r>
            <a:r>
              <a:rPr lang="sl-SI" sz="1100" dirty="0" smtClean="0"/>
              <a:t/>
            </a:r>
            <a:br>
              <a:rPr lang="sl-SI" sz="1100" dirty="0" smtClean="0"/>
            </a:br>
            <a:r>
              <a:rPr lang="sl-SI" sz="1300" b="0" dirty="0" smtClean="0"/>
              <a:t/>
            </a:r>
            <a:br>
              <a:rPr lang="sl-SI" sz="1300" b="0" dirty="0" smtClean="0"/>
            </a:br>
            <a:r>
              <a:rPr lang="sl-SI" sz="1300" b="0" dirty="0" smtClean="0"/>
              <a:t/>
            </a:r>
            <a:br>
              <a:rPr lang="sl-SI" sz="1300" b="0" dirty="0" smtClean="0"/>
            </a:br>
            <a:r>
              <a:rPr lang="sl-SI" sz="3500" dirty="0" smtClean="0"/>
              <a:t/>
            </a:r>
            <a:br>
              <a:rPr lang="sl-SI" sz="3500" dirty="0" smtClean="0"/>
            </a:br>
            <a:endParaRPr lang="sl-SI" sz="3500" dirty="0"/>
          </a:p>
        </p:txBody>
      </p:sp>
      <p:sp>
        <p:nvSpPr>
          <p:cNvPr id="3" name="Ograda vsebine 2"/>
          <p:cNvSpPr>
            <a:spLocks noGrp="1"/>
          </p:cNvSpPr>
          <p:nvPr>
            <p:ph sz="half" idx="1"/>
          </p:nvPr>
        </p:nvSpPr>
        <p:spPr>
          <a:xfrm>
            <a:off x="457200" y="2428868"/>
            <a:ext cx="4038600" cy="4429132"/>
          </a:xfrm>
        </p:spPr>
        <p:txBody>
          <a:bodyPr>
            <a:normAutofit/>
          </a:bodyPr>
          <a:lstStyle/>
          <a:p>
            <a:pPr algn="ctr">
              <a:lnSpc>
                <a:spcPct val="120000"/>
              </a:lnSpc>
              <a:buNone/>
            </a:pPr>
            <a:r>
              <a:rPr lang="sl-SI" sz="2200" b="1" dirty="0" smtClean="0"/>
              <a:t>1. TANJA ŠPENKO</a:t>
            </a:r>
          </a:p>
          <a:p>
            <a:pPr algn="ctr">
              <a:lnSpc>
                <a:spcPct val="120000"/>
              </a:lnSpc>
              <a:buNone/>
            </a:pPr>
            <a:r>
              <a:rPr lang="sl-SI" sz="2200" b="1" dirty="0" smtClean="0"/>
              <a:t>2. prof. ANDREJ JEMEC</a:t>
            </a:r>
          </a:p>
          <a:p>
            <a:pPr algn="ctr">
              <a:lnSpc>
                <a:spcPct val="120000"/>
              </a:lnSpc>
              <a:buNone/>
            </a:pPr>
            <a:r>
              <a:rPr lang="sl-SI" sz="2200" b="1" dirty="0" smtClean="0"/>
              <a:t>3. DARKO SLAVEC</a:t>
            </a:r>
          </a:p>
          <a:p>
            <a:pPr algn="ctr">
              <a:lnSpc>
                <a:spcPct val="120000"/>
              </a:lnSpc>
              <a:buNone/>
            </a:pPr>
            <a:r>
              <a:rPr lang="sl-SI" sz="2200" b="1" dirty="0" smtClean="0"/>
              <a:t>4. KARIM AZAD</a:t>
            </a:r>
          </a:p>
          <a:p>
            <a:pPr algn="ctr">
              <a:lnSpc>
                <a:spcPct val="120000"/>
              </a:lnSpc>
              <a:buNone/>
            </a:pPr>
            <a:r>
              <a:rPr lang="sl-SI" sz="2200" b="1" dirty="0" smtClean="0"/>
              <a:t>5. VLADIMIR BAČIČ</a:t>
            </a:r>
          </a:p>
          <a:p>
            <a:pPr algn="ctr">
              <a:lnSpc>
                <a:spcPct val="120000"/>
              </a:lnSpc>
              <a:buNone/>
            </a:pPr>
            <a:r>
              <a:rPr lang="sl-SI" sz="2200" b="1" dirty="0" smtClean="0"/>
              <a:t>6. JOŽEF VRŠČAJ</a:t>
            </a:r>
          </a:p>
          <a:p>
            <a:pPr algn="ctr">
              <a:lnSpc>
                <a:spcPct val="120000"/>
              </a:lnSpc>
              <a:buNone/>
            </a:pPr>
            <a:r>
              <a:rPr lang="sl-SI" sz="2200" b="1" dirty="0" smtClean="0"/>
              <a:t>7. ČRTOMIR FRELIH</a:t>
            </a:r>
          </a:p>
          <a:p>
            <a:pPr algn="ctr">
              <a:lnSpc>
                <a:spcPct val="120000"/>
              </a:lnSpc>
              <a:buNone/>
            </a:pPr>
            <a:r>
              <a:rPr lang="sl-SI" sz="2200" b="1" dirty="0" smtClean="0"/>
              <a:t>8. LUCIJAN BRATUŠ</a:t>
            </a:r>
          </a:p>
          <a:p>
            <a:pPr algn="ctr">
              <a:lnSpc>
                <a:spcPct val="120000"/>
              </a:lnSpc>
              <a:buNone/>
            </a:pPr>
            <a:r>
              <a:rPr lang="sl-SI" sz="2200" b="1" dirty="0" smtClean="0"/>
              <a:t>9. ALEŠ SEDMAK</a:t>
            </a:r>
          </a:p>
          <a:p>
            <a:pPr algn="ctr">
              <a:lnSpc>
                <a:spcPct val="120000"/>
              </a:lnSpc>
              <a:buNone/>
            </a:pPr>
            <a:r>
              <a:rPr lang="sl-SI" sz="2200" b="1" dirty="0" smtClean="0"/>
              <a:t>10. JANKO ORAČ</a:t>
            </a:r>
          </a:p>
          <a:p>
            <a:pPr>
              <a:lnSpc>
                <a:spcPct val="120000"/>
              </a:lnSpc>
              <a:buNone/>
            </a:pPr>
            <a:endParaRPr lang="sl-SI" sz="2000" b="1" dirty="0" smtClean="0"/>
          </a:p>
          <a:p>
            <a:pPr>
              <a:lnSpc>
                <a:spcPct val="120000"/>
              </a:lnSpc>
            </a:pPr>
            <a:endParaRPr lang="sl-SI" sz="2000" dirty="0" smtClean="0"/>
          </a:p>
        </p:txBody>
      </p:sp>
      <p:sp>
        <p:nvSpPr>
          <p:cNvPr id="4" name="Ograda vsebine 3"/>
          <p:cNvSpPr>
            <a:spLocks noGrp="1"/>
          </p:cNvSpPr>
          <p:nvPr>
            <p:ph sz="half" idx="2"/>
          </p:nvPr>
        </p:nvSpPr>
        <p:spPr>
          <a:xfrm>
            <a:off x="4648200" y="2428868"/>
            <a:ext cx="4038600" cy="4429132"/>
          </a:xfrm>
        </p:spPr>
        <p:txBody>
          <a:bodyPr>
            <a:normAutofit/>
          </a:bodyPr>
          <a:lstStyle/>
          <a:p>
            <a:pPr algn="ctr">
              <a:lnSpc>
                <a:spcPct val="120000"/>
              </a:lnSpc>
              <a:buNone/>
            </a:pPr>
            <a:r>
              <a:rPr lang="sl-SI" sz="2200" b="1" dirty="0" smtClean="0"/>
              <a:t> 11. FRANKO VECCHIET</a:t>
            </a:r>
          </a:p>
          <a:p>
            <a:pPr algn="ctr">
              <a:lnSpc>
                <a:spcPct val="120000"/>
              </a:lnSpc>
              <a:buNone/>
            </a:pPr>
            <a:r>
              <a:rPr lang="sl-SI" sz="2200" b="1" dirty="0" smtClean="0"/>
              <a:t>12. KLAVDIJ PALČIČ </a:t>
            </a:r>
          </a:p>
          <a:p>
            <a:pPr algn="ctr">
              <a:lnSpc>
                <a:spcPct val="120000"/>
              </a:lnSpc>
              <a:buNone/>
            </a:pPr>
            <a:r>
              <a:rPr lang="sl-SI" sz="2200" b="1" dirty="0" smtClean="0"/>
              <a:t>13. JELKA FLIS</a:t>
            </a:r>
          </a:p>
          <a:p>
            <a:pPr algn="ctr">
              <a:lnSpc>
                <a:spcPct val="120000"/>
              </a:lnSpc>
              <a:buNone/>
            </a:pPr>
            <a:r>
              <a:rPr lang="sl-SI" sz="2200" b="1" dirty="0" smtClean="0"/>
              <a:t>14. NORA DE SAINT PICMAN</a:t>
            </a:r>
          </a:p>
          <a:p>
            <a:pPr algn="ctr">
              <a:lnSpc>
                <a:spcPct val="120000"/>
              </a:lnSpc>
              <a:buNone/>
            </a:pPr>
            <a:r>
              <a:rPr lang="sl-SI" sz="2200" b="1" dirty="0" smtClean="0"/>
              <a:t>15. GREGOR PRATNEKER</a:t>
            </a:r>
          </a:p>
          <a:p>
            <a:pPr algn="ctr">
              <a:lnSpc>
                <a:spcPct val="120000"/>
              </a:lnSpc>
              <a:buNone/>
            </a:pPr>
            <a:r>
              <a:rPr lang="sl-SI" sz="2200" b="1" dirty="0" smtClean="0"/>
              <a:t>16. IRENA GAJSER</a:t>
            </a:r>
          </a:p>
          <a:p>
            <a:pPr algn="ctr">
              <a:lnSpc>
                <a:spcPct val="120000"/>
              </a:lnSpc>
              <a:buNone/>
            </a:pPr>
            <a:r>
              <a:rPr lang="sl-SI" sz="2200" b="1" dirty="0" smtClean="0"/>
              <a:t>17. NATAŠA MIRTIČ</a:t>
            </a:r>
          </a:p>
          <a:p>
            <a:pPr algn="ctr">
              <a:lnSpc>
                <a:spcPct val="120000"/>
              </a:lnSpc>
              <a:buNone/>
            </a:pPr>
            <a:r>
              <a:rPr lang="sl-SI" sz="2200" b="1" dirty="0" smtClean="0"/>
              <a:t>18. TIHOMIR PINTER</a:t>
            </a:r>
          </a:p>
          <a:p>
            <a:pPr algn="ctr">
              <a:lnSpc>
                <a:spcPct val="120000"/>
              </a:lnSpc>
              <a:buNone/>
            </a:pPr>
            <a:r>
              <a:rPr lang="sl-SI" sz="2200" b="1" dirty="0" smtClean="0"/>
              <a:t>19. IZTOK SITAR-</a:t>
            </a:r>
            <a:r>
              <a:rPr lang="sl-SI" sz="2200" b="1" dirty="0" err="1" smtClean="0"/>
              <a:t>stripar</a:t>
            </a:r>
            <a:r>
              <a:rPr lang="sl-SI" sz="2200" b="1" dirty="0" smtClean="0"/>
              <a:t> </a:t>
            </a:r>
          </a:p>
          <a:p>
            <a:pPr algn="ctr">
              <a:lnSpc>
                <a:spcPct val="120000"/>
              </a:lnSpc>
              <a:buNone/>
            </a:pPr>
            <a:r>
              <a:rPr lang="sl-SI" sz="1200" b="1" dirty="0" smtClean="0"/>
              <a:t>(na platnicah obeh katalogov)</a:t>
            </a:r>
          </a:p>
          <a:p>
            <a:pPr>
              <a:buNone/>
            </a:pPr>
            <a:endParaRPr lang="sl-SI" dirty="0" smtClean="0"/>
          </a:p>
        </p:txBody>
      </p:sp>
      <p:sp>
        <p:nvSpPr>
          <p:cNvPr id="6" name="Pravokotnik 5"/>
          <p:cNvSpPr/>
          <p:nvPr/>
        </p:nvSpPr>
        <p:spPr>
          <a:xfrm>
            <a:off x="2928926" y="142852"/>
            <a:ext cx="6215074" cy="1292662"/>
          </a:xfrm>
          <a:prstGeom prst="rect">
            <a:avLst/>
          </a:prstGeom>
        </p:spPr>
        <p:txBody>
          <a:bodyPr wrap="square">
            <a:spAutoFit/>
          </a:bodyPr>
          <a:lstStyle/>
          <a:p>
            <a:pPr algn="ctr"/>
            <a:r>
              <a:rPr lang="sl-SI" sz="2600" b="1" dirty="0" smtClean="0">
                <a:solidFill>
                  <a:schemeClr val="accent1"/>
                </a:solidFill>
              </a:rPr>
              <a:t>2. GALERIJA V MESTNI HIŠI, STEBRIŠČNA DVORANA, PREŠERNOVA HIŠA, MALA GALERIJA-LD KRANJ</a:t>
            </a:r>
            <a:endParaRPr lang="sl-SI" sz="2600" b="1" dirty="0">
              <a:solidFill>
                <a:schemeClr val="accent1"/>
              </a:solidFill>
            </a:endParaRPr>
          </a:p>
        </p:txBody>
      </p:sp>
      <p:sp>
        <p:nvSpPr>
          <p:cNvPr id="7" name="PoljeZBesedilom 6"/>
          <p:cNvSpPr txBox="1"/>
          <p:nvPr/>
        </p:nvSpPr>
        <p:spPr>
          <a:xfrm>
            <a:off x="785786" y="1643050"/>
            <a:ext cx="7929618" cy="646331"/>
          </a:xfrm>
          <a:prstGeom prst="rect">
            <a:avLst/>
          </a:prstGeom>
          <a:noFill/>
        </p:spPr>
        <p:txBody>
          <a:bodyPr wrap="square" rtlCol="0">
            <a:spAutoFit/>
          </a:bodyPr>
          <a:lstStyle/>
          <a:p>
            <a:pPr algn="ctr"/>
            <a:r>
              <a:rPr lang="sl-SI" sz="1200" b="1" dirty="0" smtClean="0">
                <a:solidFill>
                  <a:schemeClr val="tx2">
                    <a:lumMod val="75000"/>
                  </a:schemeClr>
                </a:solidFill>
              </a:rPr>
              <a:t>Letošnja osrednja razstava </a:t>
            </a:r>
            <a:r>
              <a:rPr lang="sl-SI" sz="1200" b="1" dirty="0" err="1" smtClean="0">
                <a:solidFill>
                  <a:schemeClr val="tx2">
                    <a:lumMod val="75000"/>
                  </a:schemeClr>
                </a:solidFill>
              </a:rPr>
              <a:t>prezentira</a:t>
            </a:r>
            <a:r>
              <a:rPr lang="sl-SI" sz="1200" b="1" dirty="0" smtClean="0">
                <a:solidFill>
                  <a:schemeClr val="tx2">
                    <a:lumMod val="75000"/>
                  </a:schemeClr>
                </a:solidFill>
              </a:rPr>
              <a:t> likovne rezultate na področju kolaža, na različnih temeljnikih (papir, platno, les). Razgrnila bo prerez ustvarjanja kolažev na Gorenjskem, v Sloveniji, srednji Evropi, s poudarkom na letošnji partnerski državi Avstriji.</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2571736" y="357166"/>
            <a:ext cx="6572264" cy="1046296"/>
          </a:xfrm>
        </p:spPr>
        <p:txBody>
          <a:bodyPr>
            <a:normAutofit fontScale="90000"/>
          </a:bodyPr>
          <a:lstStyle/>
          <a:p>
            <a:pPr algn="ctr"/>
            <a:r>
              <a:rPr lang="sl-SI" sz="3900" dirty="0" smtClean="0">
                <a:solidFill>
                  <a:schemeClr val="accent1"/>
                </a:solidFill>
              </a:rPr>
              <a:t/>
            </a:r>
            <a:br>
              <a:rPr lang="sl-SI" sz="3900" dirty="0" smtClean="0">
                <a:solidFill>
                  <a:schemeClr val="accent1"/>
                </a:solidFill>
              </a:rPr>
            </a:br>
            <a:r>
              <a:rPr lang="sl-SI" sz="3900" dirty="0" smtClean="0">
                <a:solidFill>
                  <a:schemeClr val="accent1"/>
                </a:solidFill>
              </a:rPr>
              <a:t/>
            </a:r>
            <a:br>
              <a:rPr lang="sl-SI" sz="3900" dirty="0" smtClean="0">
                <a:solidFill>
                  <a:schemeClr val="accent1"/>
                </a:solidFill>
              </a:rPr>
            </a:br>
            <a:r>
              <a:rPr lang="sl-SI" sz="3900" dirty="0" smtClean="0">
                <a:solidFill>
                  <a:schemeClr val="accent1"/>
                </a:solidFill>
              </a:rPr>
              <a:t/>
            </a:r>
            <a:br>
              <a:rPr lang="sl-SI" sz="3900" dirty="0" smtClean="0">
                <a:solidFill>
                  <a:schemeClr val="accent1"/>
                </a:solidFill>
              </a:rPr>
            </a:br>
            <a:r>
              <a:rPr lang="sl-SI" sz="2900" dirty="0" smtClean="0">
                <a:solidFill>
                  <a:schemeClr val="accent1"/>
                </a:solidFill>
              </a:rPr>
              <a:t>2. GALERIJA V MESTNI HIŠI, STEBRIŠČNA DVORANA, PREŠERNOVA HIŠA, MALA GALERIJA-LD KRANJ</a:t>
            </a:r>
            <a:br>
              <a:rPr lang="sl-SI" sz="2900" dirty="0" smtClean="0">
                <a:solidFill>
                  <a:schemeClr val="accent1"/>
                </a:solidFill>
              </a:rPr>
            </a:br>
            <a:r>
              <a:rPr lang="sl-SI" sz="4800" dirty="0" smtClean="0">
                <a:solidFill>
                  <a:schemeClr val="accent1"/>
                </a:solidFill>
              </a:rPr>
              <a:t/>
            </a:r>
            <a:br>
              <a:rPr lang="sl-SI" sz="4800" dirty="0" smtClean="0">
                <a:solidFill>
                  <a:schemeClr val="accent1"/>
                </a:solidFill>
              </a:rPr>
            </a:br>
            <a:r>
              <a:rPr lang="sl-SI" sz="4800" dirty="0" smtClean="0">
                <a:solidFill>
                  <a:schemeClr val="accent1"/>
                </a:solidFill>
              </a:rPr>
              <a:t/>
            </a:r>
            <a:br>
              <a:rPr lang="sl-SI" sz="4800" dirty="0" smtClean="0">
                <a:solidFill>
                  <a:schemeClr val="accent1"/>
                </a:solidFill>
              </a:rPr>
            </a:br>
            <a:endParaRPr lang="sl-SI" dirty="0"/>
          </a:p>
        </p:txBody>
      </p:sp>
      <p:sp>
        <p:nvSpPr>
          <p:cNvPr id="3" name="Ograda vsebine 2"/>
          <p:cNvSpPr>
            <a:spLocks noGrp="1"/>
          </p:cNvSpPr>
          <p:nvPr>
            <p:ph sz="half" idx="1"/>
          </p:nvPr>
        </p:nvSpPr>
        <p:spPr>
          <a:xfrm>
            <a:off x="457200" y="2571744"/>
            <a:ext cx="4038600" cy="3826008"/>
          </a:xfrm>
        </p:spPr>
        <p:txBody>
          <a:bodyPr>
            <a:normAutofit/>
          </a:bodyPr>
          <a:lstStyle/>
          <a:p>
            <a:pPr algn="ctr"/>
            <a:r>
              <a:rPr lang="sl-SI" sz="2200" b="1" dirty="0" smtClean="0"/>
              <a:t>IZBOR 12 x ČLANOV LD KRANJ:</a:t>
            </a:r>
          </a:p>
          <a:p>
            <a:pPr marL="118872" indent="0" algn="ctr">
              <a:buNone/>
            </a:pPr>
            <a:endParaRPr lang="sl-SI" sz="1500" b="1" dirty="0" smtClean="0"/>
          </a:p>
          <a:p>
            <a:pPr marL="118872" indent="0" algn="ctr">
              <a:buNone/>
            </a:pPr>
            <a:r>
              <a:rPr lang="sl-SI" sz="2200" b="1" dirty="0" smtClean="0"/>
              <a:t>1. IZTOK ŠMAJS MUNI</a:t>
            </a:r>
          </a:p>
          <a:p>
            <a:pPr marL="118872" indent="0" algn="ctr">
              <a:buNone/>
            </a:pPr>
            <a:r>
              <a:rPr lang="sl-SI" sz="2200" b="1" dirty="0" smtClean="0"/>
              <a:t>2. PETER MAROLT</a:t>
            </a:r>
          </a:p>
          <a:p>
            <a:pPr marL="118872" indent="0" algn="ctr">
              <a:buNone/>
            </a:pPr>
            <a:r>
              <a:rPr lang="sl-SI" sz="2200" b="1" dirty="0" smtClean="0"/>
              <a:t>3. IRENA GAYATRI HORVAT</a:t>
            </a:r>
          </a:p>
          <a:p>
            <a:pPr marL="118872" indent="0" algn="ctr">
              <a:buNone/>
            </a:pPr>
            <a:r>
              <a:rPr lang="sl-SI" sz="2200" b="1" dirty="0" smtClean="0"/>
              <a:t>4. JAKA BONČA</a:t>
            </a:r>
          </a:p>
          <a:p>
            <a:pPr marL="118872" indent="0" algn="ctr">
              <a:buNone/>
            </a:pPr>
            <a:r>
              <a:rPr lang="sl-SI" sz="2200" b="1" dirty="0" smtClean="0"/>
              <a:t>5. KLEMENTINA GOLIJA</a:t>
            </a:r>
          </a:p>
          <a:p>
            <a:pPr marL="118872" indent="0" algn="ctr">
              <a:buNone/>
            </a:pPr>
            <a:r>
              <a:rPr lang="sl-SI" sz="2200" b="1" dirty="0" smtClean="0"/>
              <a:t>6. KLAVDIJ  TUTTA</a:t>
            </a:r>
          </a:p>
          <a:p>
            <a:pPr marL="118872" indent="0" algn="ctr">
              <a:buNone/>
            </a:pPr>
            <a:r>
              <a:rPr lang="sl-SI" sz="2200" b="1" dirty="0" smtClean="0"/>
              <a:t>7. KAROL KUHAR</a:t>
            </a:r>
          </a:p>
          <a:p>
            <a:pPr marL="118872" indent="0" algn="ctr">
              <a:buNone/>
            </a:pPr>
            <a:r>
              <a:rPr lang="sl-SI" sz="2200" b="1" dirty="0" smtClean="0"/>
              <a:t>8. FRANC VOZELJ</a:t>
            </a:r>
            <a:endParaRPr lang="sl-SI" sz="2200" b="1" dirty="0"/>
          </a:p>
        </p:txBody>
      </p:sp>
      <p:sp>
        <p:nvSpPr>
          <p:cNvPr id="4" name="Ograda vsebine 3"/>
          <p:cNvSpPr>
            <a:spLocks noGrp="1"/>
          </p:cNvSpPr>
          <p:nvPr>
            <p:ph sz="half" idx="2"/>
          </p:nvPr>
        </p:nvSpPr>
        <p:spPr>
          <a:xfrm>
            <a:off x="4648200" y="3501008"/>
            <a:ext cx="4038600" cy="2896744"/>
          </a:xfrm>
        </p:spPr>
        <p:txBody>
          <a:bodyPr>
            <a:normAutofit/>
          </a:bodyPr>
          <a:lstStyle/>
          <a:p>
            <a:pPr marL="118872" indent="0" algn="ctr">
              <a:buNone/>
            </a:pPr>
            <a:r>
              <a:rPr lang="sl-SI" sz="2200" b="1" dirty="0" smtClean="0"/>
              <a:t>9. MIHA PERČIČ</a:t>
            </a:r>
          </a:p>
          <a:p>
            <a:pPr marL="118872" indent="0" algn="ctr">
              <a:buNone/>
            </a:pPr>
            <a:r>
              <a:rPr lang="sl-SI" sz="2200" b="1" dirty="0" smtClean="0"/>
              <a:t>10. BOGE DIMOVSKI</a:t>
            </a:r>
          </a:p>
          <a:p>
            <a:pPr marL="118872" indent="0" algn="ctr">
              <a:buNone/>
            </a:pPr>
            <a:r>
              <a:rPr lang="sl-SI" sz="2200" b="1" dirty="0" smtClean="0"/>
              <a:t>11. IRENA JERAS DIMOVSKA</a:t>
            </a:r>
          </a:p>
          <a:p>
            <a:pPr marL="118872" indent="0" algn="ctr">
              <a:buNone/>
            </a:pPr>
            <a:r>
              <a:rPr lang="sl-SI" sz="2200" b="1" dirty="0" smtClean="0"/>
              <a:t>12. CVETO ZLATE</a:t>
            </a:r>
            <a:endParaRPr lang="sl-SI" sz="2200" b="1" dirty="0"/>
          </a:p>
        </p:txBody>
      </p:sp>
      <p:sp>
        <p:nvSpPr>
          <p:cNvPr id="5" name="PoljeZBesedilom 4"/>
          <p:cNvSpPr txBox="1"/>
          <p:nvPr/>
        </p:nvSpPr>
        <p:spPr>
          <a:xfrm>
            <a:off x="428596" y="1643050"/>
            <a:ext cx="8143932" cy="646331"/>
          </a:xfrm>
          <a:prstGeom prst="rect">
            <a:avLst/>
          </a:prstGeom>
          <a:noFill/>
        </p:spPr>
        <p:txBody>
          <a:bodyPr wrap="square" rtlCol="0">
            <a:spAutoFit/>
          </a:bodyPr>
          <a:lstStyle/>
          <a:p>
            <a:pPr algn="ctr"/>
            <a:r>
              <a:rPr lang="sl-SI" sz="1200" b="1" dirty="0" smtClean="0">
                <a:solidFill>
                  <a:schemeClr val="tx2">
                    <a:lumMod val="75000"/>
                  </a:schemeClr>
                </a:solidFill>
              </a:rPr>
              <a:t>Letošnja osrednja razstava </a:t>
            </a:r>
            <a:r>
              <a:rPr lang="sl-SI" sz="1200" b="1" dirty="0" err="1" smtClean="0">
                <a:solidFill>
                  <a:schemeClr val="tx2">
                    <a:lumMod val="75000"/>
                  </a:schemeClr>
                </a:solidFill>
              </a:rPr>
              <a:t>prezentira</a:t>
            </a:r>
            <a:r>
              <a:rPr lang="sl-SI" sz="1200" b="1" dirty="0" smtClean="0">
                <a:solidFill>
                  <a:schemeClr val="tx2">
                    <a:lumMod val="75000"/>
                  </a:schemeClr>
                </a:solidFill>
              </a:rPr>
              <a:t> likovne rezultate na področju kolaža, na različnih temeljnikih (papir, platno, les). Razgrnila bo prerez ustvarjanja kolažev na Gorenjskem, v Sloveniji, srednji Evropi, s poudarkom na letošnji partnerski državi Avstriji.</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42844" y="0"/>
            <a:ext cx="2428892" cy="1408176"/>
          </a:xfrm>
        </p:spPr>
        <p:txBody>
          <a:bodyPr>
            <a:normAutofit/>
          </a:bodyPr>
          <a:lstStyle/>
          <a:p>
            <a:r>
              <a:rPr lang="sl-SI" sz="1400" dirty="0" smtClean="0"/>
              <a:t>STOLP ŠKRLOVEC </a:t>
            </a:r>
            <a:br>
              <a:rPr lang="sl-SI" sz="1400" dirty="0" smtClean="0"/>
            </a:br>
            <a:r>
              <a:rPr lang="sl-SI" sz="1400" dirty="0" err="1" smtClean="0"/>
              <a:t>Šklovec</a:t>
            </a:r>
            <a:r>
              <a:rPr lang="sl-SI" sz="1400" dirty="0" smtClean="0"/>
              <a:t>, 4000 Kranj</a:t>
            </a:r>
            <a:br>
              <a:rPr lang="sl-SI" sz="1400" dirty="0" smtClean="0"/>
            </a:br>
            <a:r>
              <a:rPr lang="sl-SI" sz="1400" dirty="0" smtClean="0"/>
              <a:t/>
            </a:r>
            <a:br>
              <a:rPr lang="sl-SI" sz="1400" dirty="0" smtClean="0"/>
            </a:br>
            <a:r>
              <a:rPr lang="sl-SI" sz="1200" dirty="0" smtClean="0"/>
              <a:t> SELMAN /  M: 040 859 421 </a:t>
            </a:r>
            <a:br>
              <a:rPr lang="sl-SI" sz="1200" dirty="0" smtClean="0"/>
            </a:br>
            <a:endParaRPr lang="sl-SI" sz="1200" dirty="0"/>
          </a:p>
        </p:txBody>
      </p:sp>
      <p:sp>
        <p:nvSpPr>
          <p:cNvPr id="3" name="Ograda vsebine 2"/>
          <p:cNvSpPr>
            <a:spLocks noGrp="1"/>
          </p:cNvSpPr>
          <p:nvPr>
            <p:ph idx="1"/>
          </p:nvPr>
        </p:nvSpPr>
        <p:spPr>
          <a:xfrm>
            <a:off x="457200" y="1775191"/>
            <a:ext cx="8229600" cy="5082809"/>
          </a:xfrm>
        </p:spPr>
        <p:txBody>
          <a:bodyPr>
            <a:normAutofit lnSpcReduction="10000"/>
          </a:bodyPr>
          <a:lstStyle/>
          <a:p>
            <a:pPr algn="ctr">
              <a:buNone/>
            </a:pPr>
            <a:r>
              <a:rPr lang="sl-SI" sz="3000" b="1" dirty="0" smtClean="0"/>
              <a:t>10 POGLEDOV NA ASEMBLAŽ</a:t>
            </a:r>
          </a:p>
          <a:p>
            <a:pPr algn="ctr">
              <a:buNone/>
            </a:pPr>
            <a:endParaRPr lang="sl-SI" sz="1200" b="1" dirty="0" smtClean="0"/>
          </a:p>
          <a:p>
            <a:pPr algn="ctr">
              <a:buNone/>
            </a:pPr>
            <a:r>
              <a:rPr lang="sl-SI" sz="1200" b="1" dirty="0" smtClean="0">
                <a:solidFill>
                  <a:schemeClr val="tx2">
                    <a:lumMod val="75000"/>
                  </a:schemeClr>
                </a:solidFill>
              </a:rPr>
              <a:t>Razstava bo predstavila avtorske poetike priznanih avtorjev, ki so se v svojem opusu ukvarjali s problemom </a:t>
            </a:r>
            <a:r>
              <a:rPr lang="sl-SI" sz="1200" b="1" dirty="0" err="1" smtClean="0">
                <a:solidFill>
                  <a:schemeClr val="tx2">
                    <a:lumMod val="75000"/>
                  </a:schemeClr>
                </a:solidFill>
              </a:rPr>
              <a:t>asemblaža</a:t>
            </a:r>
            <a:r>
              <a:rPr lang="sl-SI" sz="1200" b="1" dirty="0" smtClean="0">
                <a:solidFill>
                  <a:schemeClr val="tx2">
                    <a:lumMod val="75000"/>
                  </a:schemeClr>
                </a:solidFill>
              </a:rPr>
              <a:t> .  Avtorje bo podrobno predstavila umetnostna zgodovinarka in kustosinja  razstave MONIKA FAJFAR-IVANČIČ.</a:t>
            </a:r>
          </a:p>
          <a:p>
            <a:pPr algn="ctr">
              <a:buNone/>
            </a:pPr>
            <a:r>
              <a:rPr lang="sl-SI" sz="1200" b="1" dirty="0" smtClean="0"/>
              <a:t> </a:t>
            </a:r>
          </a:p>
          <a:p>
            <a:pPr algn="ctr">
              <a:buNone/>
            </a:pPr>
            <a:r>
              <a:rPr lang="sl-SI" sz="1800" u="sng" dirty="0" smtClean="0"/>
              <a:t>Kustosinja: MONIKA FAJFAR- IVANČIČ / M: 041 904 616</a:t>
            </a:r>
          </a:p>
          <a:p>
            <a:pPr algn="ctr">
              <a:buNone/>
            </a:pPr>
            <a:endParaRPr lang="sl-SI" sz="2000" dirty="0" smtClean="0"/>
          </a:p>
          <a:p>
            <a:pPr algn="ctr">
              <a:buNone/>
            </a:pPr>
            <a:r>
              <a:rPr lang="sl-SI" sz="2200" b="1" dirty="0" smtClean="0"/>
              <a:t>1. MARKO TUŠEK</a:t>
            </a:r>
          </a:p>
          <a:p>
            <a:pPr algn="ctr">
              <a:buNone/>
            </a:pPr>
            <a:r>
              <a:rPr lang="sl-SI" sz="2200" b="1" dirty="0" smtClean="0"/>
              <a:t>2. DUBRAVKO BAUMGARTNER</a:t>
            </a:r>
          </a:p>
          <a:p>
            <a:pPr algn="ctr">
              <a:buNone/>
            </a:pPr>
            <a:r>
              <a:rPr lang="sl-SI" sz="2200" b="1" dirty="0" smtClean="0"/>
              <a:t>3. IVO PRANČIČ</a:t>
            </a:r>
          </a:p>
          <a:p>
            <a:pPr algn="ctr">
              <a:buNone/>
            </a:pPr>
            <a:r>
              <a:rPr lang="sl-SI" sz="2200" b="1" dirty="0" smtClean="0"/>
              <a:t>4. VINKO ŽELEZNIKAR</a:t>
            </a:r>
          </a:p>
          <a:p>
            <a:pPr algn="ctr">
              <a:buNone/>
            </a:pPr>
            <a:r>
              <a:rPr lang="sl-SI" sz="2200" b="1" dirty="0" smtClean="0"/>
              <a:t>5. JOŽE ŠUBIC</a:t>
            </a:r>
          </a:p>
          <a:p>
            <a:pPr algn="ctr">
              <a:buNone/>
            </a:pPr>
            <a:r>
              <a:rPr lang="sl-SI" sz="2200" b="1" dirty="0" smtClean="0"/>
              <a:t>6. KLAVDIJ TUTTA</a:t>
            </a:r>
          </a:p>
          <a:p>
            <a:pPr algn="ctr">
              <a:buNone/>
            </a:pPr>
            <a:r>
              <a:rPr lang="sl-SI" sz="2200" b="1" dirty="0" smtClean="0"/>
              <a:t>7. BORIS ZAPLATIL</a:t>
            </a:r>
          </a:p>
          <a:p>
            <a:pPr algn="ctr">
              <a:buNone/>
            </a:pPr>
            <a:r>
              <a:rPr lang="sl-SI" sz="2200" b="1" dirty="0" smtClean="0"/>
              <a:t>8. PAOLA KOROŠEC</a:t>
            </a:r>
          </a:p>
          <a:p>
            <a:pPr algn="ctr">
              <a:buNone/>
            </a:pPr>
            <a:r>
              <a:rPr lang="sl-SI" sz="2200" b="1" dirty="0" smtClean="0"/>
              <a:t>9. MATIC KOS</a:t>
            </a:r>
          </a:p>
          <a:p>
            <a:pPr algn="ctr">
              <a:buNone/>
            </a:pPr>
            <a:r>
              <a:rPr lang="sl-SI" sz="2200" b="1" dirty="0" smtClean="0"/>
              <a:t>10. ČRTOMIR FRELIH</a:t>
            </a:r>
          </a:p>
        </p:txBody>
      </p:sp>
      <p:sp>
        <p:nvSpPr>
          <p:cNvPr id="4" name="PoljeZBesedilom 3"/>
          <p:cNvSpPr txBox="1"/>
          <p:nvPr/>
        </p:nvSpPr>
        <p:spPr>
          <a:xfrm>
            <a:off x="2786050" y="357166"/>
            <a:ext cx="6357950" cy="630942"/>
          </a:xfrm>
          <a:prstGeom prst="rect">
            <a:avLst/>
          </a:prstGeom>
          <a:noFill/>
        </p:spPr>
        <p:txBody>
          <a:bodyPr wrap="square" rtlCol="0">
            <a:spAutoFit/>
          </a:bodyPr>
          <a:lstStyle/>
          <a:p>
            <a:pPr algn="ctr"/>
            <a:r>
              <a:rPr lang="sl-SI" sz="3500" b="1" dirty="0" smtClean="0">
                <a:solidFill>
                  <a:schemeClr val="accent1"/>
                </a:solidFill>
              </a:rPr>
              <a:t>3. GALERIJA JANEZ PUHAR</a:t>
            </a:r>
            <a:endParaRPr lang="sl-SI" sz="3500" b="1" dirty="0">
              <a:solidFill>
                <a:schemeClr val="accent1"/>
              </a:solidFill>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
  <a:themeElements>
    <a:clrScheme name="Modul">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Umetniško">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55</TotalTime>
  <Words>2223</Words>
  <Application>Microsoft Office PowerPoint</Application>
  <PresentationFormat>Diaprojekcija na zaslonu (4:3)</PresentationFormat>
  <Paragraphs>435</Paragraphs>
  <Slides>25</Slides>
  <Notes>0</Notes>
  <HiddenSlides>0</HiddenSlides>
  <MMClips>0</MMClips>
  <ScaleCrop>false</ScaleCrop>
  <HeadingPairs>
    <vt:vector size="4" baseType="variant">
      <vt:variant>
        <vt:lpstr>Tema</vt:lpstr>
      </vt:variant>
      <vt:variant>
        <vt:i4>1</vt:i4>
      </vt:variant>
      <vt:variant>
        <vt:lpstr>Naslovi diapozitivov</vt:lpstr>
      </vt:variant>
      <vt:variant>
        <vt:i4>25</vt:i4>
      </vt:variant>
    </vt:vector>
  </HeadingPairs>
  <TitlesOfParts>
    <vt:vector size="26" baseType="lpstr">
      <vt:lpstr>Modul</vt:lpstr>
      <vt:lpstr>MEDNARODNI FESTIVAL LIKOVNIH UMETNOSTI KRANJ –ZDSLU, 2014</vt:lpstr>
      <vt:lpstr> PRIZORIŠČA RAZSTAV:</vt:lpstr>
      <vt:lpstr> PRIZORIŠČA RAZSTAV:</vt:lpstr>
      <vt:lpstr>GORENJSKI GLAS,d.o.o.,  Bleiweisova cesta 4, 4000 Kranj  Delovni čas:  PON, TOR,ČET,PET 7:00 – 15:00  SRE 7:00 – 15:00 DINA KAVČIČ / dina.kavcic@g-glas.si / M: 051 682 217</vt:lpstr>
      <vt:lpstr>MESTNA HIŠA - GORENJSKI  MUZEJ, Glavni trg 4, 4000 Kranj  Delovni čas: TOR-NED 10:00-18:00  Direktorica: mag. MARJANA ŽIBERT M:  041 980 391</vt:lpstr>
      <vt:lpstr>  PREŠERNOVA HIŠA Prešernova 7, 4000 Kranj  Delovni čas: TOR-NED 10:00-18:00  Direktorica: mag. MARJANA ŽIBERT M:  041 980 391  </vt:lpstr>
      <vt:lpstr>    MALA GALERIJA-LD KRANJ Glavni trg 4, 4000  Kranj Delovni čas: TOR, SRE 13:00 – 18:00,  ČET,PET 10:00-15:00, SOB 10:00 - 12:00  MELITA AŽMAN  M: 040 578 877  /  041 774 226 E: ldkranj@siol.net  / azman.melita@gmail.com    </vt:lpstr>
      <vt:lpstr>   2. GALERIJA V MESTNI HIŠI, STEBRIŠČNA DVORANA, PREŠERNOVA HIŠA, MALA GALERIJA-LD KRANJ   </vt:lpstr>
      <vt:lpstr>STOLP ŠKRLOVEC  Šklovec, 4000 Kranj   SELMAN /  M: 040 859 421  </vt:lpstr>
      <vt:lpstr>LAYERJEVA HIŠA,  Tomšičeva 32,  4000 Kranj  upravlja  Zavod CARNICA, Struževo 3, 4000 Kranj SELMAN /  M: 040 859 421 , ZALA / M: 031 279 331</vt:lpstr>
      <vt:lpstr> PREŠERNOVO GLEDALIŠČE KRANJ, Glavni trg 6, 4000 Kranj  MIRJAM DRNOVŠČEK / T: 04 28 04 912 / M: 051 302 050 SELMAN /  M: 040 859 421  </vt:lpstr>
      <vt:lpstr>Zavod za varstvo kulturne dediščine Slovenije - območna enota KRANJ, Galerija dr. CENETA AVGUŠTINA, Tomšičeva 7, 4000 Kranj Delovni čas: PON-PET 8:00 - 15:00  Direktor : MILOŠ EKAR  M: 041 946 105</vt:lpstr>
      <vt:lpstr>  DRUŠTVO PUNGERT KRANJ,  Trubarjev trg 6, 4000 Kranj  Delovni čas: PON-NED 10:00-24:00  SONJA /  pungert@gmail.com  /  T: 202  40  76   </vt:lpstr>
      <vt:lpstr>GALERIJA PREŠERNOVIH NAGRAJENCEV ZA LIKOVNO UMETNOST KRANJ,  Glavni trg 18, 4000 Kranj  Delovni čas: TOR-PET 10:00-18:00 SOB 10:00-13:00  MARKO ARNEŽ / M :  041 674 204 </vt:lpstr>
      <vt:lpstr>LAYERJEVA HIŠA,  Tomšičeva 32,  4000 Kranj  upravlja  Zavod CARNICA, Struževo 3, 4000 Kranj Selman  M: 040 859 421 / Zala M: 031 279 331</vt:lpstr>
      <vt:lpstr>ZAVOD ZA TURIZEM KRANJ - KRANJSKA HIŠA, Glavni trg 2, 4000 Kranj  Delovni čas: PON-SOB 8:00-19:00 NED,prazniki 9:00-18:00   Direktorica: NATALIJA POLENEC  / M: 040 500 591</vt:lpstr>
      <vt:lpstr>GOSTILNA STARI MAYR Glavni trg 16, 4000 Kranj  ALJAŽ / M: </vt:lpstr>
      <vt:lpstr>MESTNA OBČINA KRANJ,  Slovenski trg 1, 4000 Kranj  Delovni čas: PON, TOR,ČET : 8:00 - 15:00 SRE: 8:00-17:00 PET: 8:00-13:00  MARKO ARNEŽ / M: 041 674 204 </vt:lpstr>
      <vt:lpstr>Upravlja  ZAVOD ZA TURIZEM, KAVARNA KHISLSTEIN Tomšičeva ulica 44, 4000 Kranj  Delovni čas:  PON : 8.00- 13.00,  TOR, SRE: 8.00- 19.00, ČET- SOB: 8.00- 22.00, NED, prazniki: 8.00-18.00</vt:lpstr>
      <vt:lpstr>M-ARS, trgovina in domača ort,  Čalič Marjan s.p., Cankarjeva 4,  4000 Kranj  Delovni čas: PON-PET 9:00 - 19:00, SOB 9:00 - 12:30 MARGARETA VOVK-ČALIČ /M: 041 735 939</vt:lpstr>
      <vt:lpstr>KRARH – društvo arhitektov, Glavni trg 20, 4000 Kranj  ALEŠ PETERNEL / M: 070 745 744</vt:lpstr>
      <vt:lpstr>GALERIJA KOLODVOR, Kulturno društvo Jožeta Paplerja Besnica, Pešnica 2, (Trata 9),  4201  Zg. Besnica  KARLO KUHAR / M: 068 151 055 Mag. JANEZ ZENI / M: 031 306 600</vt:lpstr>
      <vt:lpstr>STEKLARSTVO JUGOVIC, BLAŽ JUGOVIC S.P. Sp. Bitnje 23, 4209 Žabnica  MAJDA JUGOVIC </vt:lpstr>
      <vt:lpstr>20. RAZSTAVNI PAVILJON JUGOVIC</vt:lpstr>
      <vt:lpstr>Koncept: Mag. KLAVDIJ TUTTA Oblikovanje: MELITA AŽMAN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MEDNARODNI LIKOVNI FESTIVAL 2014 - KRANJ</dc:title>
  <dc:creator>društvo</dc:creator>
  <cp:lastModifiedBy>društvo</cp:lastModifiedBy>
  <cp:revision>165</cp:revision>
  <dcterms:created xsi:type="dcterms:W3CDTF">2014-08-01T08:13:57Z</dcterms:created>
  <dcterms:modified xsi:type="dcterms:W3CDTF">2014-10-03T11:03:28Z</dcterms:modified>
</cp:coreProperties>
</file>